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7" r:id="rId2"/>
    <p:sldId id="287" r:id="rId3"/>
    <p:sldId id="289" r:id="rId4"/>
    <p:sldId id="290" r:id="rId5"/>
    <p:sldId id="291" r:id="rId6"/>
    <p:sldId id="277" r:id="rId7"/>
    <p:sldId id="294" r:id="rId8"/>
    <p:sldId id="295" r:id="rId9"/>
    <p:sldId id="297" r:id="rId10"/>
    <p:sldId id="318"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4" autoAdjust="0"/>
    <p:restoredTop sz="94737" autoAdjust="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notesViewPr>
    <p:cSldViewPr>
      <p:cViewPr varScale="1">
        <p:scale>
          <a:sx n="59" d="100"/>
          <a:sy n="59" d="100"/>
        </p:scale>
        <p:origin x="-1718" y="-8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B62248C2-F195-4023-9FAF-D67EAC3F6B65}" type="datetimeFigureOut">
              <a:rPr lang="en-US" smtClean="0"/>
              <a:t>1/23/2014</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98E63B6F-C793-4BA9-AA6B-B6C0AAF75BD1}" type="slidenum">
              <a:rPr lang="en-US" smtClean="0"/>
              <a:t>‹#›</a:t>
            </a:fld>
            <a:endParaRPr lang="en-US"/>
          </a:p>
        </p:txBody>
      </p:sp>
    </p:spTree>
    <p:extLst>
      <p:ext uri="{BB962C8B-B14F-4D97-AF65-F5344CB8AC3E}">
        <p14:creationId xmlns:p14="http://schemas.microsoft.com/office/powerpoint/2010/main" val="2014343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316" tIns="46658" rIns="93316" bIns="46658" rtlCol="0"/>
          <a:lstStyle>
            <a:lvl1pPr algn="l">
              <a:defRPr sz="1200"/>
            </a:lvl1pPr>
          </a:lstStyle>
          <a:p>
            <a:endParaRPr lang="en-US" dirty="0"/>
          </a:p>
        </p:txBody>
      </p:sp>
      <p:sp>
        <p:nvSpPr>
          <p:cNvPr id="3" name="Date Placeholder 2"/>
          <p:cNvSpPr>
            <a:spLocks noGrp="1"/>
          </p:cNvSpPr>
          <p:nvPr>
            <p:ph type="dt" idx="1"/>
          </p:nvPr>
        </p:nvSpPr>
        <p:spPr>
          <a:xfrm>
            <a:off x="3978131" y="1"/>
            <a:ext cx="3043343" cy="465455"/>
          </a:xfrm>
          <a:prstGeom prst="rect">
            <a:avLst/>
          </a:prstGeom>
        </p:spPr>
        <p:txBody>
          <a:bodyPr vert="horz" lIns="93316" tIns="46658" rIns="93316" bIns="46658" rtlCol="0"/>
          <a:lstStyle>
            <a:lvl1pPr algn="r">
              <a:defRPr sz="1200"/>
            </a:lvl1pPr>
          </a:lstStyle>
          <a:p>
            <a:fld id="{A7750CE7-AE41-41FF-A455-BBFFA489C2A7}" type="datetimeFigureOut">
              <a:rPr lang="en-US" smtClean="0"/>
              <a:t>1/23/2014</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6" tIns="46658" rIns="93316" bIns="46658" rtlCol="0" anchor="ctr"/>
          <a:lstStyle/>
          <a:p>
            <a:endParaRPr lang="en-US" dirty="0"/>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16" tIns="46658" rIns="93316" bIns="46658" rtlCol="0"/>
          <a:lstStyle/>
          <a:p>
            <a:pPr lvl="0"/>
            <a:r>
              <a:rPr lang="en-US" dirty="0" smtClean="0"/>
              <a:t>In Central  Sale 227 held yesterday, XXX companies submitted XXXX bids totaling XXXX on XXX tracts.  The sum of the high bids was XXX.  The biggest bid on a single tract was XXX on (area and block) submitted by  (company name).</a:t>
            </a:r>
            <a:endParaRPr lang="en-US" dirty="0"/>
          </a:p>
        </p:txBody>
      </p:sp>
      <p:sp>
        <p:nvSpPr>
          <p:cNvPr id="6" name="Footer Placeholder 5"/>
          <p:cNvSpPr>
            <a:spLocks noGrp="1"/>
          </p:cNvSpPr>
          <p:nvPr>
            <p:ph type="ftr" sz="quarter" idx="4"/>
          </p:nvPr>
        </p:nvSpPr>
        <p:spPr>
          <a:xfrm>
            <a:off x="0" y="8842030"/>
            <a:ext cx="3043343" cy="465455"/>
          </a:xfrm>
          <a:prstGeom prst="rect">
            <a:avLst/>
          </a:prstGeom>
        </p:spPr>
        <p:txBody>
          <a:bodyPr vert="horz" lIns="93316" tIns="46658" rIns="93316"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16" tIns="46658" rIns="93316" bIns="46658" rtlCol="0" anchor="b"/>
          <a:lstStyle>
            <a:lvl1pPr algn="r">
              <a:defRPr sz="1200"/>
            </a:lvl1pPr>
          </a:lstStyle>
          <a:p>
            <a:fld id="{781C3CE2-FBA4-48B9-8A83-4A113115CF6C}" type="slidenum">
              <a:rPr lang="en-US" smtClean="0"/>
              <a:t>‹#›</a:t>
            </a:fld>
            <a:endParaRPr lang="en-US" dirty="0"/>
          </a:p>
        </p:txBody>
      </p:sp>
    </p:spTree>
    <p:extLst>
      <p:ext uri="{BB962C8B-B14F-4D97-AF65-F5344CB8AC3E}">
        <p14:creationId xmlns:p14="http://schemas.microsoft.com/office/powerpoint/2010/main" val="2658301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baseline="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p:nvGrpSpPr>
        <p:grpSpPr>
          <a:xfrm>
            <a:off x="0" y="2267858"/>
            <a:ext cx="4191000" cy="4590144"/>
            <a:chOff x="-1" y="1600199"/>
            <a:chExt cx="4501019" cy="5257801"/>
          </a:xfrm>
          <a:solidFill>
            <a:schemeClr val="accent4">
              <a:lumMod val="20000"/>
              <a:lumOff val="80000"/>
            </a:schemeClr>
          </a:solidFill>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solidFill>
            <a:schemeClr val="accent4">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ctrTitle"/>
          </p:nvPr>
        </p:nvSpPr>
        <p:spPr>
          <a:xfrm>
            <a:off x="990600" y="1116449"/>
            <a:ext cx="6858000" cy="707886"/>
          </a:xfrm>
        </p:spPr>
        <p:txBody>
          <a:bodyPr wrap="square">
            <a:spAutoFit/>
          </a:bodyPr>
          <a:lstStyle>
            <a:lvl1pPr algn="r">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90600" y="1900535"/>
            <a:ext cx="6858000" cy="461665"/>
          </a:xfrm>
        </p:spPr>
        <p:txBody>
          <a:bodyPr wrap="square">
            <a:sp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72FF89-736C-4549-AB83-32C2A80957CF}" type="datetimeFigureOut">
              <a:rPr lang="en-US" smtClean="0"/>
              <a:t>1/23/2014</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p>
            <a:fld id="{B3CDED17-35F0-4F59-BCE5-42530F2056E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72FF89-736C-4549-AB83-32C2A80957CF}" type="datetimeFigureOut">
              <a:rPr lang="en-US" smtClean="0"/>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DED17-35F0-4F59-BCE5-42530F2056E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72FF89-736C-4549-AB83-32C2A80957CF}" type="datetimeFigureOut">
              <a:rPr lang="en-US" smtClean="0"/>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DED17-35F0-4F59-BCE5-42530F2056E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72FF89-736C-4549-AB83-32C2A80957CF}" type="datetimeFigureOut">
              <a:rPr lang="en-US" smtClean="0"/>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DED17-35F0-4F59-BCE5-42530F2056E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72FF89-736C-4549-AB83-32C2A80957CF}" type="datetimeFigureOut">
              <a:rPr lang="en-US" smtClean="0"/>
              <a:t>1/23/2014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CDED17-35F0-4F59-BCE5-42530F2056E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72FF89-736C-4549-AB83-32C2A80957CF}" type="datetimeFigureOut">
              <a:rPr lang="en-US" smtClean="0"/>
              <a:t>1/23/2014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CDED17-35F0-4F59-BCE5-42530F2056E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72FF89-736C-4549-AB83-32C2A80957CF}" type="datetimeFigureOut">
              <a:rPr lang="en-US" smtClean="0"/>
              <a:t>1/23/2014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CDED17-35F0-4F59-BCE5-42530F2056E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72FF89-736C-4549-AB83-32C2A80957CF}" type="datetimeFigureOut">
              <a:rPr lang="en-US" smtClean="0"/>
              <a:t>1/23/2014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CDED17-35F0-4F59-BCE5-42530F2056E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2FF89-736C-4549-AB83-32C2A80957CF}" type="datetimeFigureOut">
              <a:rPr lang="en-US" smtClean="0"/>
              <a:t>1/23/2014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CDED17-35F0-4F59-BCE5-42530F2056E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2FF89-736C-4549-AB83-32C2A80957CF}" type="datetimeFigureOut">
              <a:rPr lang="en-US" smtClean="0"/>
              <a:t>1/23/2014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CDED17-35F0-4F59-BCE5-42530F2056E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2FF89-736C-4549-AB83-32C2A80957CF}" type="datetimeFigureOut">
              <a:rPr lang="en-US" smtClean="0"/>
              <a:t>1/23/2014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CDED17-35F0-4F59-BCE5-42530F2056E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2FF89-736C-4549-AB83-32C2A80957CF}" type="datetimeFigureOut">
              <a:rPr lang="en-US" smtClean="0"/>
              <a:t>1/23/2014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DED17-35F0-4F59-BCE5-42530F2056E6}" type="slidenum">
              <a:rPr lang="en-US" smtClean="0"/>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a:solidFill>
            <a:schemeClr val="accent4">
              <a:lumMod val="20000"/>
              <a:lumOff val="80000"/>
            </a:schemeClr>
          </a:solidFill>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0361" y="6270249"/>
            <a:ext cx="1321079" cy="48297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oem.gov/Environmental-Stewardship/Environmental-Assessment/NEPA/policy/assessments/index.aspx" TargetMode="External"/><Relationship Id="rId2" Type="http://schemas.openxmlformats.org/officeDocument/2006/relationships/hyperlink" Target="http://www.boem.gov/Environmental-Stewardship/Environmental-Assessment/NEPA/policy/ce/index.aspx" TargetMode="External"/><Relationship Id="rId1" Type="http://schemas.openxmlformats.org/officeDocument/2006/relationships/slideLayout" Target="../slideLayouts/slideLayout2.xml"/><Relationship Id="rId4" Type="http://schemas.openxmlformats.org/officeDocument/2006/relationships/hyperlink" Target="http://www.boem.gov/National-Environmental-Policy-Act/"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elips.doi.gov/ELIPS/DocView.aspx?id=172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boem.gov/Environmental-Stewardship/Environmental-Assessment/NEPA/policy/ce/Criteria-for-Determining-Whether-an-Environmental-Assessment-is-Required-for-a-Categorically-Excluded-Action--Extraordinary-Circumstances.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doi.gov/news/pressreleases/loader.cfm?csModule=security/getfile&amp;PageID=4201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www.boem.gov/Environmental-Stewardship/Environmental-Assessment/NEPA/policy/ce/index.aspx" TargetMode="External"/><Relationship Id="rId2" Type="http://schemas.openxmlformats.org/officeDocument/2006/relationships/hyperlink" Target="http://www.boem.gov/Environmental-Stewardship/Environmental-Assessment/NEPA/When-to-Prepare-an-Environmental-Assessment.asp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ocs.google.com/a/boem.gov/viewer?url=http://www.boem.gov/uploadedFiles/BOEM/Environmental_Stewardship/Environmental_Assessment/CZMA/OCS%20Plans%20Map%20for%20CZM.pdf"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boem.gov/Oil-and-Gas-Energy-Program/Plans/index.aspx" TargetMode="External"/><Relationship Id="rId2" Type="http://schemas.openxmlformats.org/officeDocument/2006/relationships/hyperlink" Target="http://www.boem.gov/Oil-and-Gas-Energy-Program/Plans/Plans-Workshop-Presentation.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486400"/>
          </a:xfrm>
          <a:ln>
            <a:noFill/>
          </a:ln>
          <a:effectLst>
            <a:glow rad="139700">
              <a:schemeClr val="accent5">
                <a:satMod val="175000"/>
                <a:alpha val="40000"/>
              </a:schemeClr>
            </a:glow>
          </a:effectLst>
        </p:spPr>
        <p:txBody>
          <a:bodyPr>
            <a:normAutofit fontScale="85000" lnSpcReduction="20000"/>
          </a:bodyPr>
          <a:lstStyle/>
          <a:p>
            <a:pPr marL="0" indent="0" algn="ctr">
              <a:buFontTx/>
              <a:buNone/>
              <a:defRPr/>
            </a:pPr>
            <a:endParaRPr lang="en-US" sz="2600" b="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endParaRPr lang="en-US" sz="2600" b="1" dirty="0" smtClean="0">
              <a:solidFill>
                <a:srgbClr val="0070C0"/>
              </a:solidFill>
              <a:latin typeface="Arial" pitchFamily="34" charset="0"/>
              <a:cs typeface="Arial" pitchFamily="34" charset="0"/>
            </a:endParaRPr>
          </a:p>
          <a:p>
            <a:pPr marL="0" indent="0" algn="ctr">
              <a:lnSpc>
                <a:spcPct val="120000"/>
              </a:lnSpc>
              <a:buFontTx/>
              <a:buNone/>
              <a:defRPr/>
            </a:pPr>
            <a:r>
              <a:rPr lang="en-US" sz="3600" b="1" dirty="0" smtClean="0">
                <a:solidFill>
                  <a:srgbClr val="0070C0"/>
                </a:solidFill>
                <a:latin typeface="Arial" pitchFamily="34" charset="0"/>
                <a:cs typeface="Arial" pitchFamily="34" charset="0"/>
              </a:rPr>
              <a:t>Bureau of Ocean Energy Management</a:t>
            </a:r>
          </a:p>
          <a:p>
            <a:pPr marL="0" indent="0" algn="ctr">
              <a:lnSpc>
                <a:spcPct val="120000"/>
              </a:lnSpc>
              <a:buFontTx/>
              <a:buNone/>
              <a:defRPr/>
            </a:pPr>
            <a:r>
              <a:rPr lang="en-US" sz="3400" b="1" dirty="0" smtClean="0">
                <a:solidFill>
                  <a:srgbClr val="0070C0"/>
                </a:solidFill>
                <a:latin typeface="Arial" pitchFamily="34" charset="0"/>
                <a:cs typeface="Arial" pitchFamily="34" charset="0"/>
              </a:rPr>
              <a:t>Gulf of Mexico Region</a:t>
            </a:r>
          </a:p>
          <a:p>
            <a:pPr marL="0" indent="0" algn="ctr">
              <a:buFontTx/>
              <a:buNone/>
              <a:defRPr/>
            </a:pPr>
            <a:endParaRPr lang="en-US" sz="2400" b="1" dirty="0" smtClean="0">
              <a:solidFill>
                <a:srgbClr val="0070C0"/>
              </a:solidFill>
              <a:latin typeface="Arial" pitchFamily="34" charset="0"/>
              <a:cs typeface="Arial" pitchFamily="34" charset="0"/>
            </a:endParaRPr>
          </a:p>
          <a:p>
            <a:pPr marL="0" indent="0" algn="ctr">
              <a:buFontTx/>
              <a:buNone/>
              <a:defRPr/>
            </a:pPr>
            <a:endParaRPr lang="en-US" sz="2400" b="1" dirty="0">
              <a:solidFill>
                <a:srgbClr val="0070C0"/>
              </a:solidFill>
              <a:latin typeface="Arial" pitchFamily="34" charset="0"/>
              <a:cs typeface="Arial" pitchFamily="34" charset="0"/>
            </a:endParaRPr>
          </a:p>
          <a:p>
            <a:pPr marL="0" indent="0" algn="ctr">
              <a:lnSpc>
                <a:spcPct val="120000"/>
              </a:lnSpc>
              <a:buFontTx/>
              <a:buNone/>
              <a:defRPr/>
            </a:pPr>
            <a:r>
              <a:rPr lang="en-US" sz="2800" b="1" i="1" dirty="0" smtClean="0">
                <a:latin typeface="Constantia" pitchFamily="18" charset="0"/>
                <a:cs typeface="Arial" pitchFamily="34" charset="0"/>
              </a:rPr>
              <a:t>Overview of Organization</a:t>
            </a:r>
          </a:p>
          <a:p>
            <a:pPr marL="0" indent="0" algn="ctr">
              <a:lnSpc>
                <a:spcPct val="120000"/>
              </a:lnSpc>
              <a:buFontTx/>
              <a:buNone/>
              <a:defRPr/>
            </a:pPr>
            <a:r>
              <a:rPr lang="en-US" sz="2800" b="1" i="1" dirty="0" smtClean="0">
                <a:latin typeface="Constantia" pitchFamily="18" charset="0"/>
                <a:cs typeface="Arial" pitchFamily="34" charset="0"/>
              </a:rPr>
              <a:t>and</a:t>
            </a:r>
          </a:p>
          <a:p>
            <a:pPr marL="0" indent="0" algn="ctr">
              <a:lnSpc>
                <a:spcPct val="120000"/>
              </a:lnSpc>
              <a:buFontTx/>
              <a:buNone/>
              <a:defRPr/>
            </a:pPr>
            <a:r>
              <a:rPr lang="en-US" sz="2800" b="1" i="1" dirty="0" smtClean="0">
                <a:latin typeface="Constantia" pitchFamily="18" charset="0"/>
                <a:cs typeface="Arial" pitchFamily="34" charset="0"/>
              </a:rPr>
              <a:t>Policies and Initiatives</a:t>
            </a:r>
          </a:p>
          <a:p>
            <a:pPr marL="0" indent="0" algn="ctr">
              <a:lnSpc>
                <a:spcPct val="120000"/>
              </a:lnSpc>
              <a:buFontTx/>
              <a:buNone/>
              <a:defRPr/>
            </a:pPr>
            <a:endParaRPr lang="en-US" sz="2400" b="1" dirty="0" smtClean="0">
              <a:latin typeface="Constantia" pitchFamily="18" charset="0"/>
              <a:cs typeface="Arial" pitchFamily="34" charset="0"/>
            </a:endParaRPr>
          </a:p>
          <a:p>
            <a:pPr marL="0" indent="0" algn="ctr">
              <a:buFontTx/>
              <a:buNone/>
              <a:defRPr/>
            </a:pPr>
            <a:endParaRPr lang="en-US" sz="2400" b="1" dirty="0" smtClean="0">
              <a:latin typeface="Constantia" pitchFamily="18" charset="0"/>
              <a:cs typeface="Arial" pitchFamily="34" charset="0"/>
            </a:endParaRPr>
          </a:p>
          <a:p>
            <a:pPr marL="0" indent="0" algn="ctr">
              <a:lnSpc>
                <a:spcPct val="120000"/>
              </a:lnSpc>
              <a:buFontTx/>
              <a:buNone/>
              <a:defRPr/>
            </a:pPr>
            <a:r>
              <a:rPr lang="en-US" sz="2800" b="1" dirty="0" smtClean="0">
                <a:solidFill>
                  <a:srgbClr val="0070C0"/>
                </a:solidFill>
              </a:rPr>
              <a:t>John Rodi</a:t>
            </a:r>
          </a:p>
          <a:p>
            <a:pPr marL="0" indent="0" algn="ctr">
              <a:lnSpc>
                <a:spcPct val="120000"/>
              </a:lnSpc>
              <a:buFontTx/>
              <a:buNone/>
              <a:defRPr/>
            </a:pPr>
            <a:r>
              <a:rPr lang="en-US" sz="2800" b="1" dirty="0" smtClean="0">
                <a:solidFill>
                  <a:srgbClr val="0070C0"/>
                </a:solidFill>
              </a:rPr>
              <a:t>Regional Director</a:t>
            </a:r>
          </a:p>
        </p:txBody>
      </p:sp>
    </p:spTree>
    <p:extLst>
      <p:ext uri="{BB962C8B-B14F-4D97-AF65-F5344CB8AC3E}">
        <p14:creationId xmlns:p14="http://schemas.microsoft.com/office/powerpoint/2010/main" val="3652136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363451"/>
            <a:ext cx="6858000" cy="1446550"/>
          </a:xfrm>
          <a:effectLst>
            <a:glow rad="228600">
              <a:schemeClr val="accent1">
                <a:satMod val="175000"/>
                <a:alpha val="40000"/>
              </a:schemeClr>
            </a:glow>
          </a:effectLst>
        </p:spPr>
        <p:txBody>
          <a:bodyPr/>
          <a:lstStyle/>
          <a:p>
            <a:pPr algn="ctr"/>
            <a:r>
              <a:rPr lang="en-US" sz="8800" b="1" dirty="0" smtClean="0">
                <a:solidFill>
                  <a:srgbClr val="0070C0"/>
                </a:solidFill>
                <a:latin typeface="Constantia" pitchFamily="18" charset="0"/>
              </a:rPr>
              <a:t>Thank you</a:t>
            </a:r>
            <a:endParaRPr lang="en-US" sz="8800" b="1" dirty="0">
              <a:solidFill>
                <a:srgbClr val="0070C0"/>
              </a:solidFill>
              <a:latin typeface="Constantia" pitchFamily="18" charset="0"/>
            </a:endParaRPr>
          </a:p>
        </p:txBody>
      </p:sp>
    </p:spTree>
    <p:extLst>
      <p:ext uri="{BB962C8B-B14F-4D97-AF65-F5344CB8AC3E}">
        <p14:creationId xmlns:p14="http://schemas.microsoft.com/office/powerpoint/2010/main" val="1316456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257800"/>
          </a:xfrm>
          <a:ln>
            <a:noFill/>
          </a:ln>
          <a:effectLst/>
        </p:spPr>
        <p:txBody>
          <a:bodyPr/>
          <a:lstStyle/>
          <a:p>
            <a:pPr marL="0" indent="0" algn="ctr">
              <a:lnSpc>
                <a:spcPct val="120000"/>
              </a:lnSpc>
              <a:buFontTx/>
              <a:buNone/>
              <a:defRPr/>
            </a:pPr>
            <a:r>
              <a:rPr lang="en-US" b="1" dirty="0" smtClean="0">
                <a:solidFill>
                  <a:srgbClr val="0070C0"/>
                </a:solidFill>
                <a:latin typeface="Arial" pitchFamily="34" charset="0"/>
                <a:cs typeface="Arial" pitchFamily="34" charset="0"/>
              </a:rPr>
              <a:t>Bureau </a:t>
            </a:r>
            <a:r>
              <a:rPr lang="en-US" b="1" dirty="0">
                <a:solidFill>
                  <a:srgbClr val="0070C0"/>
                </a:solidFill>
                <a:latin typeface="Arial" pitchFamily="34" charset="0"/>
                <a:cs typeface="Arial" pitchFamily="34" charset="0"/>
              </a:rPr>
              <a:t>of Ocean Energy Management</a:t>
            </a:r>
          </a:p>
          <a:p>
            <a:pPr marL="0" indent="0" algn="ctr">
              <a:lnSpc>
                <a:spcPct val="120000"/>
              </a:lnSpc>
              <a:buFontTx/>
              <a:buNone/>
              <a:defRPr/>
            </a:pPr>
            <a:r>
              <a:rPr lang="en-US" b="1" dirty="0">
                <a:solidFill>
                  <a:srgbClr val="0070C0"/>
                </a:solidFill>
                <a:latin typeface="Arial" pitchFamily="34" charset="0"/>
                <a:cs typeface="Arial" pitchFamily="34" charset="0"/>
              </a:rPr>
              <a:t>Gulf of Mexico </a:t>
            </a:r>
            <a:r>
              <a:rPr lang="en-US" b="1" dirty="0" smtClean="0">
                <a:solidFill>
                  <a:srgbClr val="0070C0"/>
                </a:solidFill>
                <a:latin typeface="Arial" pitchFamily="34" charset="0"/>
                <a:cs typeface="Arial" pitchFamily="34" charset="0"/>
              </a:rPr>
              <a:t>Region</a:t>
            </a:r>
          </a:p>
          <a:p>
            <a:pPr marL="0" indent="0" algn="ctr">
              <a:lnSpc>
                <a:spcPct val="120000"/>
              </a:lnSpc>
              <a:buFontTx/>
              <a:buNone/>
              <a:defRPr/>
            </a:pPr>
            <a:endParaRPr lang="en-US" b="1" dirty="0">
              <a:solidFill>
                <a:srgbClr val="0070C0"/>
              </a:solidFill>
              <a:latin typeface="Arial" pitchFamily="34" charset="0"/>
              <a:cs typeface="Arial" pitchFamily="34" charset="0"/>
            </a:endParaRPr>
          </a:p>
          <a:p>
            <a:pPr marL="0" indent="0" algn="ctr">
              <a:buFontTx/>
              <a:buNone/>
              <a:defRPr/>
            </a:pPr>
            <a:r>
              <a:rPr lang="en-US" sz="2400" b="1" i="1" dirty="0" smtClean="0">
                <a:latin typeface="Constantia" panose="02030602050306030303" pitchFamily="18" charset="0"/>
              </a:rPr>
              <a:t>Overview </a:t>
            </a:r>
            <a:r>
              <a:rPr lang="en-US" sz="2400" b="1" i="1" dirty="0">
                <a:latin typeface="Constantia" panose="02030602050306030303" pitchFamily="18" charset="0"/>
              </a:rPr>
              <a:t>of </a:t>
            </a:r>
            <a:endParaRPr lang="en-US" sz="2400" b="1" i="1" dirty="0" smtClean="0">
              <a:latin typeface="Constantia" panose="02030602050306030303" pitchFamily="18" charset="0"/>
            </a:endParaRPr>
          </a:p>
          <a:p>
            <a:pPr marL="0" indent="0" algn="ctr">
              <a:buFontTx/>
              <a:buNone/>
              <a:defRPr/>
            </a:pPr>
            <a:r>
              <a:rPr lang="en-US" sz="2400" b="1" i="1" dirty="0" smtClean="0">
                <a:latin typeface="Constantia" panose="02030602050306030303" pitchFamily="18" charset="0"/>
              </a:rPr>
              <a:t>Organization</a:t>
            </a:r>
            <a:r>
              <a:rPr lang="en-US" sz="2400" b="1" i="1" dirty="0">
                <a:latin typeface="Constantia" panose="02030602050306030303" pitchFamily="18" charset="0"/>
              </a:rPr>
              <a:t>, Policies and Initiatives </a:t>
            </a:r>
            <a:endParaRPr lang="en-US" sz="2400" b="1" i="1" dirty="0" smtClean="0">
              <a:latin typeface="Constantia" panose="02030602050306030303" pitchFamily="18" charset="0"/>
            </a:endParaRPr>
          </a:p>
          <a:p>
            <a:pPr marL="0" indent="0" algn="ctr">
              <a:buFontTx/>
              <a:buNone/>
              <a:defRPr/>
            </a:pPr>
            <a:r>
              <a:rPr lang="en-US" sz="2400" b="1" i="1" dirty="0" smtClean="0">
                <a:latin typeface="Constantia" panose="02030602050306030303" pitchFamily="18" charset="0"/>
              </a:rPr>
              <a:t>Part 2</a:t>
            </a:r>
            <a:endParaRPr lang="en-US" sz="2400" b="1" i="1" dirty="0">
              <a:latin typeface="Constantia" panose="02030602050306030303" pitchFamily="18" charset="0"/>
            </a:endParaRPr>
          </a:p>
        </p:txBody>
      </p:sp>
      <p:sp>
        <p:nvSpPr>
          <p:cNvPr id="3" name="TextBox 2"/>
          <p:cNvSpPr txBox="1"/>
          <p:nvPr/>
        </p:nvSpPr>
        <p:spPr>
          <a:xfrm>
            <a:off x="2667000" y="4572000"/>
            <a:ext cx="3810000" cy="1200329"/>
          </a:xfrm>
          <a:prstGeom prst="rect">
            <a:avLst/>
          </a:prstGeom>
          <a:noFill/>
        </p:spPr>
        <p:txBody>
          <a:bodyPr wrap="square" rtlCol="0">
            <a:spAutoFit/>
          </a:bodyPr>
          <a:lstStyle/>
          <a:p>
            <a:pPr algn="ctr">
              <a:defRPr/>
            </a:pPr>
            <a:r>
              <a:rPr lang="en-US" sz="2400" b="1" dirty="0">
                <a:solidFill>
                  <a:srgbClr val="0070C0"/>
                </a:solidFill>
              </a:rPr>
              <a:t>Michael Celata</a:t>
            </a:r>
          </a:p>
          <a:p>
            <a:pPr algn="ctr">
              <a:defRPr/>
            </a:pPr>
            <a:r>
              <a:rPr lang="en-US" sz="2400" b="1" dirty="0">
                <a:solidFill>
                  <a:srgbClr val="0070C0"/>
                </a:solidFill>
              </a:rPr>
              <a:t>Deputy Regional Director</a:t>
            </a:r>
          </a:p>
          <a:p>
            <a:pPr algn="ctr">
              <a:defRPr/>
            </a:pPr>
            <a:r>
              <a:rPr lang="en-US" sz="2400" b="1" dirty="0">
                <a:solidFill>
                  <a:srgbClr val="0070C0"/>
                </a:solidFill>
              </a:rPr>
              <a:t>Gulf of Mexico Region</a:t>
            </a:r>
          </a:p>
        </p:txBody>
      </p:sp>
    </p:spTree>
    <p:extLst>
      <p:ext uri="{BB962C8B-B14F-4D97-AF65-F5344CB8AC3E}">
        <p14:creationId xmlns:p14="http://schemas.microsoft.com/office/powerpoint/2010/main" val="1184355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Overview</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Exploration </a:t>
            </a:r>
            <a:r>
              <a:rPr lang="en-US" dirty="0"/>
              <a:t>Plan and Development </a:t>
            </a:r>
            <a:r>
              <a:rPr lang="en-US" dirty="0" smtClean="0"/>
              <a:t>Plan Process </a:t>
            </a:r>
          </a:p>
          <a:p>
            <a:pPr lvl="1"/>
            <a:r>
              <a:rPr lang="en-US" dirty="0" smtClean="0"/>
              <a:t>Deemed submitted process</a:t>
            </a:r>
          </a:p>
          <a:p>
            <a:pPr lvl="1"/>
            <a:r>
              <a:rPr lang="en-US" dirty="0" smtClean="0"/>
              <a:t>Compliance review process</a:t>
            </a:r>
          </a:p>
          <a:p>
            <a:pPr lvl="2"/>
            <a:r>
              <a:rPr lang="en-US" dirty="0"/>
              <a:t>NEPA  </a:t>
            </a:r>
            <a:r>
              <a:rPr lang="en-US" dirty="0" smtClean="0"/>
              <a:t>(Categorical Exclusions vs. EA)</a:t>
            </a:r>
            <a:endParaRPr lang="en-US" dirty="0"/>
          </a:p>
          <a:p>
            <a:pPr lvl="2"/>
            <a:r>
              <a:rPr lang="en-US" dirty="0" smtClean="0"/>
              <a:t>Worst </a:t>
            </a:r>
            <a:r>
              <a:rPr lang="en-US" dirty="0"/>
              <a:t>Case </a:t>
            </a:r>
            <a:r>
              <a:rPr lang="en-US" dirty="0" smtClean="0"/>
              <a:t>Discharge</a:t>
            </a:r>
          </a:p>
          <a:p>
            <a:pPr lvl="2"/>
            <a:r>
              <a:rPr lang="en-US" dirty="0"/>
              <a:t>NMFS Review </a:t>
            </a:r>
          </a:p>
          <a:p>
            <a:pPr lvl="2"/>
            <a:r>
              <a:rPr lang="en-US" dirty="0" smtClean="0"/>
              <a:t>Coastal </a:t>
            </a:r>
            <a:r>
              <a:rPr lang="en-US" dirty="0"/>
              <a:t>Zone Management </a:t>
            </a:r>
            <a:r>
              <a:rPr lang="en-US" dirty="0" smtClean="0"/>
              <a:t>Act</a:t>
            </a:r>
            <a:endParaRPr lang="en-US" dirty="0"/>
          </a:p>
          <a:p>
            <a:pPr lvl="2"/>
            <a:endParaRPr lang="en-US" dirty="0" smtClean="0"/>
          </a:p>
          <a:p>
            <a:endParaRPr lang="en-US" dirty="0"/>
          </a:p>
        </p:txBody>
      </p:sp>
    </p:spTree>
    <p:extLst>
      <p:ext uri="{BB962C8B-B14F-4D97-AF65-F5344CB8AC3E}">
        <p14:creationId xmlns:p14="http://schemas.microsoft.com/office/powerpoint/2010/main" val="1543519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Deemed Submitted</a:t>
            </a:r>
            <a:endParaRPr lang="en-US" b="1" dirty="0">
              <a:solidFill>
                <a:srgbClr val="0070C0"/>
              </a:solidFill>
            </a:endParaRPr>
          </a:p>
        </p:txBody>
      </p:sp>
      <p:sp>
        <p:nvSpPr>
          <p:cNvPr id="3" name="Content Placeholder 2"/>
          <p:cNvSpPr>
            <a:spLocks noGrp="1"/>
          </p:cNvSpPr>
          <p:nvPr>
            <p:ph idx="1"/>
          </p:nvPr>
        </p:nvSpPr>
        <p:spPr>
          <a:xfrm>
            <a:off x="457200" y="1295400"/>
            <a:ext cx="8229600" cy="4525963"/>
          </a:xfrm>
        </p:spPr>
        <p:txBody>
          <a:bodyPr>
            <a:noAutofit/>
          </a:bodyPr>
          <a:lstStyle/>
          <a:p>
            <a:r>
              <a:rPr lang="en-US" sz="2800" dirty="0" smtClean="0"/>
              <a:t>Within 15 </a:t>
            </a:r>
            <a:r>
              <a:rPr lang="en-US" sz="2800" dirty="0"/>
              <a:t>working </a:t>
            </a:r>
            <a:r>
              <a:rPr lang="en-US" sz="2800" dirty="0" smtClean="0"/>
              <a:t>days for EP, 25 working days for DOCD/DPP</a:t>
            </a:r>
          </a:p>
          <a:p>
            <a:r>
              <a:rPr lang="en-US" sz="2800" dirty="0" smtClean="0"/>
              <a:t>BOEM will inform operators if there are deficiencies and problems that need to be addressed</a:t>
            </a:r>
          </a:p>
          <a:p>
            <a:r>
              <a:rPr lang="en-US" sz="2800" dirty="0" smtClean="0"/>
              <a:t>Once </a:t>
            </a:r>
            <a:r>
              <a:rPr lang="en-US" sz="2800" dirty="0"/>
              <a:t>the operator responds to these issues, the </a:t>
            </a:r>
            <a:r>
              <a:rPr lang="en-US" sz="2800" dirty="0" smtClean="0"/>
              <a:t>clock </a:t>
            </a:r>
            <a:r>
              <a:rPr lang="en-US" sz="2800" dirty="0"/>
              <a:t>is </a:t>
            </a:r>
            <a:r>
              <a:rPr lang="en-US" sz="2800" dirty="0" smtClean="0"/>
              <a:t>restarted</a:t>
            </a:r>
          </a:p>
          <a:p>
            <a:r>
              <a:rPr lang="en-US" sz="2800" dirty="0" smtClean="0"/>
              <a:t>A </a:t>
            </a:r>
            <a:r>
              <a:rPr lang="en-US" sz="2800" dirty="0"/>
              <a:t>plan cannot be deemed submitted until it “fulfills requirements and is sufficiently </a:t>
            </a:r>
            <a:r>
              <a:rPr lang="en-US" sz="2800" dirty="0" smtClean="0"/>
              <a:t>accurate” </a:t>
            </a:r>
          </a:p>
          <a:p>
            <a:r>
              <a:rPr lang="en-US" sz="2800" dirty="0" smtClean="0"/>
              <a:t>30 </a:t>
            </a:r>
            <a:r>
              <a:rPr lang="en-US" sz="2800" dirty="0"/>
              <a:t>CFR </a:t>
            </a:r>
            <a:r>
              <a:rPr lang="en-US" sz="2800" dirty="0" smtClean="0"/>
              <a:t>550.231;</a:t>
            </a:r>
            <a:r>
              <a:rPr lang="en-US" sz="2800" dirty="0"/>
              <a:t> </a:t>
            </a:r>
            <a:r>
              <a:rPr lang="en-US" sz="2800" dirty="0" smtClean="0"/>
              <a:t>30 CFR 550.266</a:t>
            </a:r>
            <a:endParaRPr lang="en-US" sz="2800" dirty="0"/>
          </a:p>
          <a:p>
            <a:endParaRPr lang="en-US" sz="2800" dirty="0" smtClean="0"/>
          </a:p>
        </p:txBody>
      </p:sp>
    </p:spTree>
    <p:extLst>
      <p:ext uri="{BB962C8B-B14F-4D97-AF65-F5344CB8AC3E}">
        <p14:creationId xmlns:p14="http://schemas.microsoft.com/office/powerpoint/2010/main" val="1133650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BOEM Deemed Submitted Review</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Plans Coordinator reviews for completeness with respect to regulations and sufficient accuracy</a:t>
            </a:r>
          </a:p>
          <a:p>
            <a:r>
              <a:rPr lang="en-US" dirty="0" smtClean="0"/>
              <a:t>Plans coordinator sends WCD to Resource Evaluation to conduct SME sufficiency review. RE begins WCD technical compliance review. Goal is complete WCD in 15 days</a:t>
            </a:r>
          </a:p>
          <a:p>
            <a:r>
              <a:rPr lang="en-US" dirty="0"/>
              <a:t>Office of Environment NEPA Coordinator and/or SME (Air Quality, Archaeological, Chemosynthetic, Waste/Discharge, etc.) conduct sufficiency reviews and complete technical compliance reviews</a:t>
            </a:r>
          </a:p>
          <a:p>
            <a:r>
              <a:rPr lang="en-US" dirty="0" smtClean="0"/>
              <a:t>Want to make sure information is adequate when post to regulations.gov for comment</a:t>
            </a:r>
            <a:endParaRPr lang="en-US" dirty="0"/>
          </a:p>
        </p:txBody>
      </p:sp>
    </p:spTree>
    <p:extLst>
      <p:ext uri="{BB962C8B-B14F-4D97-AF65-F5344CB8AC3E}">
        <p14:creationId xmlns:p14="http://schemas.microsoft.com/office/powerpoint/2010/main" val="2211258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Compliance Review</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a:t>Once BOEM has deemed </a:t>
            </a:r>
            <a:r>
              <a:rPr lang="en-US" dirty="0" smtClean="0"/>
              <a:t>an EP </a:t>
            </a:r>
            <a:r>
              <a:rPr lang="en-US" dirty="0"/>
              <a:t>submitted, a 30-calendar day requirement for EP consideration </a:t>
            </a:r>
            <a:r>
              <a:rPr lang="en-US" dirty="0" smtClean="0"/>
              <a:t>begins</a:t>
            </a:r>
            <a:endParaRPr lang="en-US" dirty="0"/>
          </a:p>
          <a:p>
            <a:r>
              <a:rPr lang="en-US" dirty="0" smtClean="0"/>
              <a:t>For  DOCD/DPP BOEM </a:t>
            </a:r>
            <a:r>
              <a:rPr lang="en-US" dirty="0"/>
              <a:t>will make a decision within 60 calendar days after the latest of the day </a:t>
            </a:r>
            <a:r>
              <a:rPr lang="en-US" dirty="0" smtClean="0"/>
              <a:t>that:</a:t>
            </a:r>
          </a:p>
          <a:p>
            <a:pPr lvl="1"/>
            <a:r>
              <a:rPr lang="en-US" dirty="0"/>
              <a:t>The last amendment to your proposed DOCD is received by the Regional Supervisor</a:t>
            </a:r>
          </a:p>
          <a:p>
            <a:pPr lvl="1"/>
            <a:r>
              <a:rPr lang="en-US" dirty="0"/>
              <a:t>The comment period provided in §550.267(a)(1), (a)(2), and (b) closes</a:t>
            </a:r>
          </a:p>
          <a:p>
            <a:pPr lvl="1"/>
            <a:r>
              <a:rPr lang="en-US" dirty="0"/>
              <a:t>The final EIS for a DPP is released or adopted</a:t>
            </a:r>
          </a:p>
          <a:p>
            <a:r>
              <a:rPr lang="en-US" dirty="0" smtClean="0"/>
              <a:t>If </a:t>
            </a:r>
            <a:r>
              <a:rPr lang="en-US" dirty="0"/>
              <a:t>operators submit amendments after the </a:t>
            </a:r>
            <a:r>
              <a:rPr lang="en-US" dirty="0" smtClean="0"/>
              <a:t>plan </a:t>
            </a:r>
            <a:r>
              <a:rPr lang="en-US" dirty="0"/>
              <a:t>is deemed submitted, the </a:t>
            </a:r>
            <a:r>
              <a:rPr lang="en-US" dirty="0" smtClean="0"/>
              <a:t>clock restarts</a:t>
            </a:r>
          </a:p>
          <a:p>
            <a:r>
              <a:rPr lang="en-US" dirty="0" smtClean="0"/>
              <a:t>30 CFR 550.233;30 CFR 550.270</a:t>
            </a:r>
            <a:endParaRPr lang="en-US" dirty="0"/>
          </a:p>
          <a:p>
            <a:endParaRPr lang="en-US" dirty="0"/>
          </a:p>
        </p:txBody>
      </p:sp>
    </p:spTree>
    <p:extLst>
      <p:ext uri="{BB962C8B-B14F-4D97-AF65-F5344CB8AC3E}">
        <p14:creationId xmlns:p14="http://schemas.microsoft.com/office/powerpoint/2010/main" val="247964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NEPA</a:t>
            </a:r>
            <a:endParaRPr lang="en-US"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pPr fontAlgn="base"/>
            <a:r>
              <a:rPr lang="en-US" dirty="0"/>
              <a:t>BOEM prepares </a:t>
            </a:r>
            <a:r>
              <a:rPr lang="en-US" b="1" dirty="0">
                <a:hlinkClick r:id="rId2" tooltip="Categorical Exclusion Reviews"/>
              </a:rPr>
              <a:t>Categorical Exclusion Reviews</a:t>
            </a:r>
            <a:r>
              <a:rPr lang="en-US" dirty="0"/>
              <a:t> (CER) to verify that neither an EA nor an EIS is needed prior to making a decision on the activity being considered for approval. A CER is the briefest form of NEPA review and is prepared mostly for exploration and development proposals in the central and western GOM and most geological and geophysical survey permit applications on all OCS areas.</a:t>
            </a:r>
          </a:p>
          <a:p>
            <a:pPr fontAlgn="base"/>
            <a:r>
              <a:rPr lang="en-US" dirty="0"/>
              <a:t>BOEM prepares </a:t>
            </a:r>
            <a:r>
              <a:rPr lang="en-US" b="1" dirty="0">
                <a:hlinkClick r:id="rId3" tooltip="Environmental Assessments"/>
              </a:rPr>
              <a:t>Environmental Assessments</a:t>
            </a:r>
            <a:r>
              <a:rPr lang="en-US" dirty="0"/>
              <a:t> for plans and/or revisions to approved plans if the plan could result in significant impacts or the proposed revision could result in a significant change in the impacts previously identified and evaluated or the change requires additional permits. EAs are prepared for each exploration plan outside the central and western GOM. EAs are prepared for other Outer Continental Shelf (OCS) oil and gas activities on a selective basis. For example, in the central and western GOM, EAs are routinely prepared for proposals to remove structures and to operate near especially sensitive areas (e.g., the Flower Garden Banks).</a:t>
            </a:r>
          </a:p>
          <a:p>
            <a:pPr fontAlgn="base"/>
            <a:r>
              <a:rPr lang="en-US" dirty="0" smtClean="0">
                <a:hlinkClick r:id="rId4"/>
              </a:rPr>
              <a:t>http</a:t>
            </a:r>
            <a:r>
              <a:rPr lang="en-US" dirty="0">
                <a:hlinkClick r:id="rId4"/>
              </a:rPr>
              <a:t>://www.boem.gov/National-Environmental-Policy-Act/</a:t>
            </a:r>
            <a:endParaRPr lang="en-US" dirty="0" smtClean="0"/>
          </a:p>
          <a:p>
            <a:pPr fontAlgn="base"/>
            <a:endParaRPr lang="en-US" dirty="0" smtClean="0"/>
          </a:p>
          <a:p>
            <a:pPr fontAlgn="base"/>
            <a:endParaRPr lang="en-US" dirty="0" smtClean="0"/>
          </a:p>
          <a:p>
            <a:endParaRPr lang="en-US" dirty="0"/>
          </a:p>
        </p:txBody>
      </p:sp>
    </p:spTree>
    <p:extLst>
      <p:ext uri="{BB962C8B-B14F-4D97-AF65-F5344CB8AC3E}">
        <p14:creationId xmlns:p14="http://schemas.microsoft.com/office/powerpoint/2010/main" val="3310785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Categorical Exclusion</a:t>
            </a:r>
            <a:endParaRPr lang="en-US" b="1"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US" sz="2600" dirty="0" smtClean="0"/>
              <a:t>Defined by Department of Interior Manual, Managing </a:t>
            </a:r>
            <a:r>
              <a:rPr lang="en-US" sz="2600" dirty="0"/>
              <a:t>the NEPA Process – Minerals Management Service – 516 DM </a:t>
            </a:r>
            <a:r>
              <a:rPr lang="en-US" sz="2600" dirty="0" smtClean="0"/>
              <a:t>15 </a:t>
            </a:r>
            <a:r>
              <a:rPr lang="en-US" sz="2600" dirty="0" smtClean="0">
                <a:hlinkClick r:id="rId2"/>
              </a:rPr>
              <a:t>http</a:t>
            </a:r>
            <a:r>
              <a:rPr lang="en-US" sz="2600" dirty="0">
                <a:hlinkClick r:id="rId2"/>
              </a:rPr>
              <a:t>://</a:t>
            </a:r>
            <a:r>
              <a:rPr lang="en-US" sz="2600" dirty="0" smtClean="0">
                <a:hlinkClick r:id="rId2"/>
              </a:rPr>
              <a:t>elips.doi.gov/ELIPS/DocView.aspx?id=1729</a:t>
            </a:r>
            <a:endParaRPr lang="en-US" sz="2600" dirty="0" smtClean="0"/>
          </a:p>
          <a:p>
            <a:r>
              <a:rPr lang="en-US" sz="2600" dirty="0" smtClean="0"/>
              <a:t>15.3C </a:t>
            </a:r>
            <a:r>
              <a:rPr lang="en-US" sz="2600" u="sng" dirty="0" smtClean="0"/>
              <a:t>Permit </a:t>
            </a:r>
            <a:r>
              <a:rPr lang="en-US" sz="2600" u="sng" dirty="0"/>
              <a:t>and Regulatory </a:t>
            </a:r>
            <a:r>
              <a:rPr lang="en-US" sz="2600" u="sng" dirty="0" smtClean="0"/>
              <a:t>Functions</a:t>
            </a:r>
            <a:endParaRPr lang="en-US" sz="2600" dirty="0"/>
          </a:p>
          <a:p>
            <a:pPr lvl="1"/>
            <a:r>
              <a:rPr lang="en-US" sz="2200" dirty="0" smtClean="0"/>
              <a:t>(10</a:t>
            </a:r>
            <a:r>
              <a:rPr lang="en-US" sz="2200" dirty="0"/>
              <a:t>)   Approval of an offshore lease or unit </a:t>
            </a:r>
            <a:r>
              <a:rPr lang="en-US" sz="2200" dirty="0" smtClean="0"/>
              <a:t>exploration, development/production  plan </a:t>
            </a:r>
            <a:r>
              <a:rPr lang="en-US" sz="2200" dirty="0"/>
              <a:t>or a Development Operation </a:t>
            </a:r>
            <a:r>
              <a:rPr lang="en-US" sz="2200" dirty="0" smtClean="0"/>
              <a:t>Coordination </a:t>
            </a:r>
            <a:r>
              <a:rPr lang="en-US" sz="2200" dirty="0"/>
              <a:t>Document in the central or </a:t>
            </a:r>
            <a:r>
              <a:rPr lang="en-US" sz="2200" dirty="0" smtClean="0"/>
              <a:t>western </a:t>
            </a:r>
            <a:r>
              <a:rPr lang="en-US" sz="2200" dirty="0"/>
              <a:t>Gulf of </a:t>
            </a:r>
            <a:r>
              <a:rPr lang="en-US" sz="2200" dirty="0" smtClean="0"/>
              <a:t>Mexico except </a:t>
            </a:r>
            <a:r>
              <a:rPr lang="en-US" sz="2200" dirty="0"/>
              <a:t>those proposing facilities:  </a:t>
            </a:r>
            <a:endParaRPr lang="en-US" sz="2200" dirty="0" smtClean="0"/>
          </a:p>
          <a:p>
            <a:pPr marL="400050" lvl="1" indent="0">
              <a:buNone/>
            </a:pPr>
            <a:r>
              <a:rPr lang="en-US" sz="2200" dirty="0"/>
              <a:t>	</a:t>
            </a:r>
            <a:r>
              <a:rPr lang="en-US" sz="2200" dirty="0" smtClean="0"/>
              <a:t>(</a:t>
            </a:r>
            <a:r>
              <a:rPr lang="en-US" sz="2200" dirty="0"/>
              <a:t>1) In </a:t>
            </a:r>
            <a:r>
              <a:rPr lang="en-US" sz="2200" dirty="0" smtClean="0"/>
              <a:t>areas </a:t>
            </a:r>
            <a:r>
              <a:rPr lang="en-US" sz="2200" dirty="0"/>
              <a:t>of high </a:t>
            </a:r>
            <a:r>
              <a:rPr lang="en-US" sz="2200" dirty="0" smtClean="0"/>
              <a:t>seismic risk </a:t>
            </a:r>
            <a:r>
              <a:rPr lang="en-US" sz="2200" dirty="0"/>
              <a:t>or seismicity, relatively untested deep </a:t>
            </a:r>
            <a:r>
              <a:rPr lang="en-US" sz="2200" dirty="0" smtClean="0"/>
              <a:t>water</a:t>
            </a:r>
            <a:r>
              <a:rPr lang="en-US" sz="2200" dirty="0"/>
              <a:t>, 	</a:t>
            </a:r>
            <a:r>
              <a:rPr lang="en-US" sz="2200" dirty="0" smtClean="0"/>
              <a:t>or remote areas</a:t>
            </a:r>
            <a:r>
              <a:rPr lang="en-US" sz="2200" dirty="0"/>
              <a:t>, or </a:t>
            </a:r>
            <a:endParaRPr lang="en-US" sz="2200" dirty="0" smtClean="0"/>
          </a:p>
          <a:p>
            <a:pPr marL="400050" lvl="1" indent="0">
              <a:buNone/>
            </a:pPr>
            <a:r>
              <a:rPr lang="en-US" sz="2200" dirty="0" smtClean="0"/>
              <a:t>	(</a:t>
            </a:r>
            <a:r>
              <a:rPr lang="en-US" sz="2200" dirty="0"/>
              <a:t>2) </a:t>
            </a:r>
            <a:r>
              <a:rPr lang="en-US" sz="2200" dirty="0" smtClean="0"/>
              <a:t>within </a:t>
            </a:r>
            <a:r>
              <a:rPr lang="en-US" sz="2200" dirty="0"/>
              <a:t>the boundary of a </a:t>
            </a:r>
            <a:r>
              <a:rPr lang="en-US" sz="2200" dirty="0" smtClean="0"/>
              <a:t>propose </a:t>
            </a:r>
            <a:r>
              <a:rPr lang="en-US" sz="2200" dirty="0"/>
              <a:t>or established </a:t>
            </a:r>
            <a:r>
              <a:rPr lang="en-US" sz="2200" dirty="0" smtClean="0"/>
              <a:t>marine </a:t>
            </a:r>
            <a:r>
              <a:rPr lang="en-US" sz="2200" dirty="0"/>
              <a:t>sanctuary, </a:t>
            </a:r>
            <a:r>
              <a:rPr lang="en-US" sz="2200" dirty="0" smtClean="0"/>
              <a:t>	and/or within </a:t>
            </a:r>
            <a:r>
              <a:rPr lang="en-US" sz="2200" dirty="0"/>
              <a:t>or near the boundary of a proposed </a:t>
            </a:r>
            <a:r>
              <a:rPr lang="en-US" sz="2200" dirty="0" smtClean="0"/>
              <a:t>or </a:t>
            </a:r>
            <a:r>
              <a:rPr lang="en-US" sz="2200" dirty="0"/>
              <a:t>established </a:t>
            </a:r>
            <a:r>
              <a:rPr lang="en-US" sz="2200" dirty="0" smtClean="0"/>
              <a:t>wildlife 	refuge </a:t>
            </a:r>
            <a:r>
              <a:rPr lang="en-US" sz="2200" dirty="0"/>
              <a:t>or areas </a:t>
            </a:r>
            <a:r>
              <a:rPr lang="en-US" sz="2200" dirty="0" smtClean="0"/>
              <a:t>of </a:t>
            </a:r>
            <a:r>
              <a:rPr lang="en-US" sz="2200" dirty="0"/>
              <a:t>high biological sensitivity; or </a:t>
            </a:r>
            <a:r>
              <a:rPr lang="en-US" sz="2200" dirty="0" smtClean="0"/>
              <a:t>	</a:t>
            </a:r>
          </a:p>
          <a:p>
            <a:pPr marL="400050" lvl="1" indent="0">
              <a:buNone/>
            </a:pPr>
            <a:r>
              <a:rPr lang="en-US" sz="2200" dirty="0"/>
              <a:t>	</a:t>
            </a:r>
            <a:r>
              <a:rPr lang="en-US" sz="2200" dirty="0" smtClean="0"/>
              <a:t>(</a:t>
            </a:r>
            <a:r>
              <a:rPr lang="en-US" sz="2200" dirty="0"/>
              <a:t>3) in areas </a:t>
            </a:r>
            <a:r>
              <a:rPr lang="en-US" sz="2200" dirty="0" smtClean="0"/>
              <a:t>of hazardous natural bottom </a:t>
            </a:r>
            <a:r>
              <a:rPr lang="en-US" sz="2200" dirty="0"/>
              <a:t>conditions; or </a:t>
            </a:r>
            <a:endParaRPr lang="en-US" sz="2200" dirty="0" smtClean="0"/>
          </a:p>
          <a:p>
            <a:pPr marL="400050" lvl="1" indent="0">
              <a:buNone/>
            </a:pPr>
            <a:r>
              <a:rPr lang="en-US" sz="2200" dirty="0"/>
              <a:t>	</a:t>
            </a:r>
            <a:r>
              <a:rPr lang="en-US" sz="2200" dirty="0" smtClean="0"/>
              <a:t>(</a:t>
            </a:r>
            <a:r>
              <a:rPr lang="en-US" sz="2200" dirty="0"/>
              <a:t>4) utilizing </a:t>
            </a:r>
            <a:r>
              <a:rPr lang="en-US" sz="2200" dirty="0" smtClean="0"/>
              <a:t>new </a:t>
            </a:r>
            <a:r>
              <a:rPr lang="en-US" sz="2200" dirty="0"/>
              <a:t>or unusual </a:t>
            </a:r>
            <a:r>
              <a:rPr lang="en-US" sz="2200" dirty="0" smtClean="0"/>
              <a:t>technology</a:t>
            </a:r>
            <a:endParaRPr lang="en-US" sz="2200" dirty="0"/>
          </a:p>
          <a:p>
            <a:pPr lvl="1"/>
            <a:r>
              <a:rPr lang="en-US" sz="2200" dirty="0" smtClean="0"/>
              <a:t>(</a:t>
            </a:r>
            <a:r>
              <a:rPr lang="en-US" sz="2200" dirty="0"/>
              <a:t>11)   Approval of minor revisions of or minor variances from activities </a:t>
            </a:r>
            <a:r>
              <a:rPr lang="en-US" sz="2200" dirty="0" smtClean="0"/>
              <a:t>described in an </a:t>
            </a:r>
            <a:r>
              <a:rPr lang="en-US" sz="2200" dirty="0"/>
              <a:t>approved offshore exploration or </a:t>
            </a:r>
            <a:r>
              <a:rPr lang="en-US" sz="2200" dirty="0" smtClean="0"/>
              <a:t>development/production  </a:t>
            </a:r>
            <a:r>
              <a:rPr lang="en-US" sz="2200" dirty="0"/>
              <a:t>plan, including pipeline </a:t>
            </a:r>
            <a:r>
              <a:rPr lang="en-US" sz="2200" dirty="0" smtClean="0"/>
              <a:t>applications</a:t>
            </a:r>
            <a:endParaRPr lang="en-US" sz="2200" dirty="0"/>
          </a:p>
          <a:p>
            <a:endParaRPr lang="en-US" dirty="0"/>
          </a:p>
        </p:txBody>
      </p:sp>
    </p:spTree>
    <p:extLst>
      <p:ext uri="{BB962C8B-B14F-4D97-AF65-F5344CB8AC3E}">
        <p14:creationId xmlns:p14="http://schemas.microsoft.com/office/powerpoint/2010/main" val="952107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sz="2200" dirty="0" smtClean="0"/>
              <a:t/>
            </a:r>
            <a:br>
              <a:rPr lang="en-US" sz="2200" dirty="0" smtClean="0"/>
            </a:br>
            <a:r>
              <a:rPr lang="en-US" sz="2200" dirty="0"/>
              <a:t/>
            </a:r>
            <a:br>
              <a:rPr lang="en-US" sz="2200" dirty="0"/>
            </a:br>
            <a:r>
              <a:rPr lang="en-US" sz="2200" dirty="0" smtClean="0"/>
              <a:t/>
            </a:r>
            <a:br>
              <a:rPr lang="en-US" sz="2200" dirty="0" smtClean="0"/>
            </a:br>
            <a:r>
              <a:rPr lang="en-US" sz="3100" b="1" dirty="0" smtClean="0">
                <a:solidFill>
                  <a:srgbClr val="0070C0"/>
                </a:solidFill>
              </a:rPr>
              <a:t>Criteria for Determining </a:t>
            </a:r>
            <a:r>
              <a:rPr lang="en-US" sz="3100" b="1" dirty="0">
                <a:solidFill>
                  <a:srgbClr val="0070C0"/>
                </a:solidFill>
              </a:rPr>
              <a:t>W</a:t>
            </a:r>
            <a:r>
              <a:rPr lang="en-US" sz="3100" b="1" dirty="0" smtClean="0">
                <a:solidFill>
                  <a:srgbClr val="0070C0"/>
                </a:solidFill>
              </a:rPr>
              <a:t>hether an EA is Required</a:t>
            </a:r>
            <a:r>
              <a:rPr lang="en-US" sz="3100" b="1" dirty="0"/>
              <a:t/>
            </a:r>
            <a:br>
              <a:rPr lang="en-US" sz="3100" b="1" dirty="0"/>
            </a:b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fontAlgn="base"/>
            <a:r>
              <a:rPr lang="en-US" dirty="0"/>
              <a:t>Extraordinary Circumstances </a:t>
            </a:r>
            <a:r>
              <a:rPr lang="en-US" dirty="0" smtClean="0"/>
              <a:t>(selected)</a:t>
            </a:r>
          </a:p>
          <a:p>
            <a:pPr fontAlgn="base"/>
            <a:r>
              <a:rPr lang="en-US" dirty="0" smtClean="0"/>
              <a:t>Have </a:t>
            </a:r>
            <a:r>
              <a:rPr lang="en-US" dirty="0"/>
              <a:t>significant adverse effects on public health or </a:t>
            </a:r>
            <a:r>
              <a:rPr lang="en-US" dirty="0" smtClean="0"/>
              <a:t>safety</a:t>
            </a:r>
            <a:endParaRPr lang="en-US" dirty="0"/>
          </a:p>
          <a:p>
            <a:pPr fontAlgn="base"/>
            <a:r>
              <a:rPr lang="en-US" dirty="0" smtClean="0"/>
              <a:t>Have </a:t>
            </a:r>
            <a:r>
              <a:rPr lang="en-US" dirty="0"/>
              <a:t>highly uncertain and potentially significant environmental effects or involve unique or unknown environmental risks</a:t>
            </a:r>
          </a:p>
          <a:p>
            <a:pPr fontAlgn="base"/>
            <a:r>
              <a:rPr lang="en-US" dirty="0" smtClean="0"/>
              <a:t>Have </a:t>
            </a:r>
            <a:r>
              <a:rPr lang="en-US" dirty="0"/>
              <a:t>significant impacts on species listed, or proposed to be listed, on the List of Endangered or Threatened Species or have significant impacts on designated Critical Habitat for these species</a:t>
            </a:r>
          </a:p>
          <a:p>
            <a:pPr fontAlgn="base"/>
            <a:r>
              <a:rPr lang="en-US" dirty="0" smtClean="0">
                <a:hlinkClick r:id="rId2"/>
              </a:rPr>
              <a:t>http</a:t>
            </a:r>
            <a:r>
              <a:rPr lang="en-US" dirty="0">
                <a:hlinkClick r:id="rId2"/>
              </a:rPr>
              <a:t>://www.boem.gov/Environmental-Stewardship/Environmental-Assessment/NEPA/policy/ce/Criteria-for-Determining-Whether-an-Environmental-Assessment-is-Required-for-a-Categorically-Excluded-Action--</a:t>
            </a:r>
            <a:r>
              <a:rPr lang="en-US" dirty="0" smtClean="0">
                <a:hlinkClick r:id="rId2"/>
              </a:rPr>
              <a:t>Extraordinary-Circumstances.aspx</a:t>
            </a:r>
            <a:endParaRPr lang="en-US" dirty="0" smtClean="0"/>
          </a:p>
          <a:p>
            <a:pPr fontAlgn="base"/>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19920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Deepwater EA Memorandum of August 10, 2010</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Bureau </a:t>
            </a:r>
            <a:r>
              <a:rPr lang="en-US" dirty="0"/>
              <a:t>Director Michael R. Bromwich directed that any activity having "highly uncertain and potentially significant environmental effects or involve unique or unknown environmental risks," would be considered an </a:t>
            </a:r>
            <a:r>
              <a:rPr lang="en-US" dirty="0" smtClean="0"/>
              <a:t>Extraordinary Circumstance </a:t>
            </a:r>
            <a:r>
              <a:rPr lang="en-US" dirty="0"/>
              <a:t>and require the completion of a </a:t>
            </a:r>
            <a:r>
              <a:rPr lang="en-US" dirty="0" smtClean="0"/>
              <a:t>SEA</a:t>
            </a:r>
            <a:endParaRPr lang="en-US" dirty="0"/>
          </a:p>
          <a:p>
            <a:r>
              <a:rPr lang="en-US" dirty="0" smtClean="0"/>
              <a:t>BOEM </a:t>
            </a:r>
            <a:r>
              <a:rPr lang="en-US" dirty="0"/>
              <a:t>not </a:t>
            </a:r>
            <a:r>
              <a:rPr lang="en-US" dirty="0" smtClean="0"/>
              <a:t>to </a:t>
            </a:r>
            <a:r>
              <a:rPr lang="en-US" dirty="0"/>
              <a:t>use categorical exclusions 516 DM 15.4.C(l0) and 516 DM 15.4.C(11) </a:t>
            </a:r>
            <a:r>
              <a:rPr lang="en-US" dirty="0" smtClean="0"/>
              <a:t>categorical </a:t>
            </a:r>
            <a:r>
              <a:rPr lang="en-US" dirty="0"/>
              <a:t>exclusions for NEPA review requirements on plans that propose to conduct an activity that requires an Application for </a:t>
            </a:r>
            <a:r>
              <a:rPr lang="en-US" dirty="0" smtClean="0"/>
              <a:t>Permit </a:t>
            </a:r>
            <a:r>
              <a:rPr lang="en-US" dirty="0"/>
              <a:t>to Drill (APD) </a:t>
            </a:r>
            <a:r>
              <a:rPr lang="en-US" dirty="0" smtClean="0"/>
              <a:t>and </a:t>
            </a:r>
            <a:r>
              <a:rPr lang="en-US" dirty="0"/>
              <a:t>involves use of a subsea blowout preventer (BOP) or a surface BOP on a floating </a:t>
            </a:r>
            <a:r>
              <a:rPr lang="en-US" dirty="0" smtClean="0"/>
              <a:t>facility </a:t>
            </a:r>
            <a:endParaRPr lang="en-US" dirty="0" smtClean="0">
              <a:hlinkClick r:id="rId2"/>
            </a:endParaRPr>
          </a:p>
          <a:p>
            <a:r>
              <a:rPr lang="en-US" dirty="0" smtClean="0">
                <a:hlinkClick r:id="rId2"/>
              </a:rPr>
              <a:t>http</a:t>
            </a:r>
            <a:r>
              <a:rPr lang="en-US" dirty="0">
                <a:hlinkClick r:id="rId2"/>
              </a:rPr>
              <a:t>://www.doi.gov/news/pressreleases/loader.cfm?csModule=security/getfile&amp;PageID=42011</a:t>
            </a:r>
            <a:endParaRPr lang="en-US" dirty="0"/>
          </a:p>
        </p:txBody>
      </p:sp>
    </p:spTree>
    <p:extLst>
      <p:ext uri="{BB962C8B-B14F-4D97-AF65-F5344CB8AC3E}">
        <p14:creationId xmlns:p14="http://schemas.microsoft.com/office/powerpoint/2010/main" val="2321460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52400" y="1849438"/>
            <a:ext cx="9067800" cy="46275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defRPr/>
            </a:pPr>
            <a:endParaRPr lang="en-US" dirty="0" smtClean="0"/>
          </a:p>
          <a:p>
            <a:pPr marL="0" indent="0">
              <a:buFontTx/>
              <a:buNone/>
              <a:defRPr/>
            </a:pPr>
            <a:endParaRPr lang="en-US" dirty="0"/>
          </a:p>
        </p:txBody>
      </p:sp>
      <p:sp>
        <p:nvSpPr>
          <p:cNvPr id="4" name="Content Placeholder 2"/>
          <p:cNvSpPr>
            <a:spLocks noGrp="1"/>
          </p:cNvSpPr>
          <p:nvPr>
            <p:ph idx="1"/>
          </p:nvPr>
        </p:nvSpPr>
        <p:spPr>
          <a:xfrm>
            <a:off x="457200" y="228600"/>
            <a:ext cx="8229600" cy="5791200"/>
          </a:xfrm>
        </p:spPr>
        <p:txBody>
          <a:bodyPr/>
          <a:lstStyle/>
          <a:p>
            <a:pPr marL="0" indent="0">
              <a:buFontTx/>
              <a:buNone/>
              <a:defRPr/>
            </a:pPr>
            <a:endParaRPr lang="en-US" dirty="0" smtClean="0"/>
          </a:p>
          <a:p>
            <a:pPr marL="0" indent="0">
              <a:buFontTx/>
              <a:buNone/>
              <a:defRPr/>
            </a:pPr>
            <a:endParaRPr lang="en-US" dirty="0"/>
          </a:p>
        </p:txBody>
      </p:sp>
      <p:sp>
        <p:nvSpPr>
          <p:cNvPr id="6" name="TextBox 5"/>
          <p:cNvSpPr txBox="1"/>
          <p:nvPr/>
        </p:nvSpPr>
        <p:spPr>
          <a:xfrm>
            <a:off x="1676400" y="1295400"/>
            <a:ext cx="1905000" cy="369332"/>
          </a:xfrm>
          <a:prstGeom prst="rect">
            <a:avLst/>
          </a:prstGeom>
          <a:noFill/>
        </p:spPr>
        <p:txBody>
          <a:bodyPr wrap="square" rtlCol="0">
            <a:spAutoFit/>
          </a:bodyPr>
          <a:lstStyle/>
          <a:p>
            <a:endParaRPr lang="en-US" dirty="0"/>
          </a:p>
        </p:txBody>
      </p:sp>
      <p:sp>
        <p:nvSpPr>
          <p:cNvPr id="7" name="Flowchart: Alternate Process 6"/>
          <p:cNvSpPr/>
          <p:nvPr/>
        </p:nvSpPr>
        <p:spPr>
          <a:xfrm>
            <a:off x="3429000" y="685800"/>
            <a:ext cx="2286000" cy="978932"/>
          </a:xfrm>
          <a:prstGeom prst="flowChartAlternateProcess">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Regional Director</a:t>
            </a:r>
          </a:p>
          <a:p>
            <a:pPr algn="ctr">
              <a:defRPr/>
            </a:pPr>
            <a:r>
              <a:rPr lang="en-US" dirty="0"/>
              <a:t>John </a:t>
            </a:r>
            <a:r>
              <a:rPr lang="en-US" dirty="0" smtClean="0"/>
              <a:t>Rodi</a:t>
            </a:r>
            <a:endParaRPr lang="en-US" dirty="0"/>
          </a:p>
        </p:txBody>
      </p:sp>
      <p:sp>
        <p:nvSpPr>
          <p:cNvPr id="8" name="Flowchart: Alternate Process 7"/>
          <p:cNvSpPr/>
          <p:nvPr/>
        </p:nvSpPr>
        <p:spPr>
          <a:xfrm>
            <a:off x="1155192" y="1849438"/>
            <a:ext cx="2438400" cy="893762"/>
          </a:xfrm>
          <a:prstGeom prst="flowChartAlternateProcess">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smtClean="0"/>
              <a:t>Deputy Regional Director</a:t>
            </a:r>
            <a:endParaRPr lang="en-US" sz="1600" dirty="0"/>
          </a:p>
          <a:p>
            <a:pPr algn="ctr">
              <a:defRPr/>
            </a:pPr>
            <a:r>
              <a:rPr lang="en-US" sz="1600" dirty="0"/>
              <a:t>Michael </a:t>
            </a:r>
            <a:r>
              <a:rPr lang="en-US" sz="1600" dirty="0" smtClean="0"/>
              <a:t>Celata</a:t>
            </a:r>
            <a:endParaRPr lang="en-US" sz="1600" dirty="0"/>
          </a:p>
        </p:txBody>
      </p:sp>
      <p:sp>
        <p:nvSpPr>
          <p:cNvPr id="9" name="Flowchart: Alternate Process 8"/>
          <p:cNvSpPr/>
          <p:nvPr/>
        </p:nvSpPr>
        <p:spPr>
          <a:xfrm>
            <a:off x="5486400" y="1849438"/>
            <a:ext cx="2561844" cy="893762"/>
          </a:xfrm>
          <a:prstGeom prst="flowChartAlternateProcess">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Senior Advisor</a:t>
            </a:r>
          </a:p>
          <a:p>
            <a:pPr algn="ctr">
              <a:defRPr/>
            </a:pPr>
            <a:r>
              <a:rPr lang="en-US" sz="1600" dirty="0"/>
              <a:t>Michele </a:t>
            </a:r>
            <a:r>
              <a:rPr lang="en-US" sz="1600" dirty="0" smtClean="0"/>
              <a:t>Daigle</a:t>
            </a:r>
            <a:endParaRPr lang="en-US" sz="1600" dirty="0"/>
          </a:p>
        </p:txBody>
      </p:sp>
      <p:sp>
        <p:nvSpPr>
          <p:cNvPr id="10" name="Flowchart: Alternate Process 9"/>
          <p:cNvSpPr/>
          <p:nvPr/>
        </p:nvSpPr>
        <p:spPr>
          <a:xfrm>
            <a:off x="1118616" y="4163219"/>
            <a:ext cx="2511552" cy="838200"/>
          </a:xfrm>
          <a:prstGeom prst="flowChartAlternateProcess">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Office of </a:t>
            </a:r>
            <a:endParaRPr lang="en-US" sz="1600" dirty="0" smtClean="0"/>
          </a:p>
          <a:p>
            <a:pPr algn="ctr">
              <a:defRPr/>
            </a:pPr>
            <a:r>
              <a:rPr lang="en-US" sz="1600" dirty="0" smtClean="0"/>
              <a:t>Resource Evaluation</a:t>
            </a:r>
            <a:endParaRPr lang="en-US" sz="1600" dirty="0"/>
          </a:p>
          <a:p>
            <a:pPr algn="ctr">
              <a:defRPr/>
            </a:pPr>
            <a:r>
              <a:rPr lang="en-US" sz="1600" dirty="0" smtClean="0"/>
              <a:t>David Cooke</a:t>
            </a:r>
            <a:endParaRPr lang="en-US" sz="1600" dirty="0"/>
          </a:p>
        </p:txBody>
      </p:sp>
      <p:sp>
        <p:nvSpPr>
          <p:cNvPr id="11" name="Flowchart: Alternate Process 10"/>
          <p:cNvSpPr/>
          <p:nvPr/>
        </p:nvSpPr>
        <p:spPr>
          <a:xfrm>
            <a:off x="3429000" y="5257800"/>
            <a:ext cx="2286000" cy="914400"/>
          </a:xfrm>
          <a:prstGeom prst="flowChartAlternateProcess">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Office of </a:t>
            </a:r>
            <a:endParaRPr lang="en-US" sz="1600" dirty="0" smtClean="0"/>
          </a:p>
          <a:p>
            <a:pPr algn="ctr">
              <a:defRPr/>
            </a:pPr>
            <a:r>
              <a:rPr lang="en-US" sz="1600" dirty="0" smtClean="0"/>
              <a:t>Public Affairs</a:t>
            </a:r>
            <a:endParaRPr lang="en-US" sz="1600" dirty="0"/>
          </a:p>
          <a:p>
            <a:pPr algn="ctr">
              <a:defRPr/>
            </a:pPr>
            <a:r>
              <a:rPr lang="en-US" sz="1600" dirty="0" smtClean="0"/>
              <a:t>John Filostrat</a:t>
            </a:r>
            <a:endParaRPr lang="en-US" sz="1600" dirty="0"/>
          </a:p>
        </p:txBody>
      </p:sp>
      <p:sp>
        <p:nvSpPr>
          <p:cNvPr id="12" name="Flowchart: Alternate Process 11"/>
          <p:cNvSpPr/>
          <p:nvPr/>
        </p:nvSpPr>
        <p:spPr>
          <a:xfrm>
            <a:off x="5410200" y="4154075"/>
            <a:ext cx="2561844" cy="838200"/>
          </a:xfrm>
          <a:prstGeom prst="flowChartAlternateProcess">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Office of </a:t>
            </a:r>
            <a:endParaRPr lang="en-US" sz="1600" dirty="0" smtClean="0"/>
          </a:p>
          <a:p>
            <a:pPr algn="ctr">
              <a:defRPr/>
            </a:pPr>
            <a:r>
              <a:rPr lang="en-US" sz="1600" dirty="0" smtClean="0"/>
              <a:t>Risk Management </a:t>
            </a:r>
          </a:p>
          <a:p>
            <a:pPr algn="ctr">
              <a:defRPr/>
            </a:pPr>
            <a:r>
              <a:rPr lang="en-US" sz="1600" dirty="0" smtClean="0"/>
              <a:t>Donna Dixon</a:t>
            </a:r>
            <a:endParaRPr lang="en-US" sz="1600" dirty="0"/>
          </a:p>
        </p:txBody>
      </p:sp>
      <p:sp>
        <p:nvSpPr>
          <p:cNvPr id="13" name="Flowchart: Alternate Process 12"/>
          <p:cNvSpPr/>
          <p:nvPr/>
        </p:nvSpPr>
        <p:spPr>
          <a:xfrm>
            <a:off x="1118616" y="2963776"/>
            <a:ext cx="2511552" cy="925448"/>
          </a:xfrm>
          <a:prstGeom prst="flowChartAlternateProcess">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Office of </a:t>
            </a:r>
            <a:endParaRPr lang="en-US" sz="1600" dirty="0" smtClean="0"/>
          </a:p>
          <a:p>
            <a:pPr algn="ctr">
              <a:defRPr/>
            </a:pPr>
            <a:r>
              <a:rPr lang="en-US" sz="1600" dirty="0" smtClean="0"/>
              <a:t>Environment</a:t>
            </a:r>
            <a:endParaRPr lang="en-US" sz="1600" dirty="0"/>
          </a:p>
          <a:p>
            <a:pPr algn="ctr">
              <a:defRPr/>
            </a:pPr>
            <a:r>
              <a:rPr lang="en-US" sz="1600" dirty="0"/>
              <a:t>Joseph </a:t>
            </a:r>
            <a:r>
              <a:rPr lang="en-US" sz="1600" dirty="0" smtClean="0"/>
              <a:t>Christopher</a:t>
            </a:r>
            <a:endParaRPr lang="en-US" sz="1600" dirty="0"/>
          </a:p>
        </p:txBody>
      </p:sp>
      <p:sp>
        <p:nvSpPr>
          <p:cNvPr id="14" name="Flowchart: Alternate Process 13"/>
          <p:cNvSpPr/>
          <p:nvPr/>
        </p:nvSpPr>
        <p:spPr>
          <a:xfrm>
            <a:off x="5486400" y="2972920"/>
            <a:ext cx="2561844" cy="925448"/>
          </a:xfrm>
          <a:prstGeom prst="flowChartAlternateProcess">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Office of </a:t>
            </a:r>
            <a:endParaRPr lang="en-US" sz="1600" dirty="0" smtClean="0"/>
          </a:p>
          <a:p>
            <a:pPr algn="ctr">
              <a:defRPr/>
            </a:pPr>
            <a:r>
              <a:rPr lang="en-US" sz="1600" dirty="0" smtClean="0"/>
              <a:t>Leasing and Plans</a:t>
            </a:r>
            <a:endParaRPr lang="en-US" sz="1600" dirty="0"/>
          </a:p>
          <a:p>
            <a:pPr algn="ctr">
              <a:defRPr/>
            </a:pPr>
            <a:r>
              <a:rPr lang="en-US" sz="1600" dirty="0" smtClean="0"/>
              <a:t>Robert Sebastian</a:t>
            </a:r>
            <a:endParaRPr lang="en-US" dirty="0"/>
          </a:p>
        </p:txBody>
      </p:sp>
      <p:cxnSp>
        <p:nvCxnSpPr>
          <p:cNvPr id="16" name="Straight Arrow Connector 15"/>
          <p:cNvCxnSpPr>
            <a:stCxn id="7" idx="2"/>
            <a:endCxn id="8" idx="3"/>
          </p:cNvCxnSpPr>
          <p:nvPr/>
        </p:nvCxnSpPr>
        <p:spPr>
          <a:xfrm flipH="1">
            <a:off x="3593592" y="1664732"/>
            <a:ext cx="978408" cy="631587"/>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7" idx="2"/>
            <a:endCxn id="13" idx="3"/>
          </p:cNvCxnSpPr>
          <p:nvPr/>
        </p:nvCxnSpPr>
        <p:spPr>
          <a:xfrm flipH="1">
            <a:off x="3630168" y="1664732"/>
            <a:ext cx="941832" cy="1761768"/>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7" idx="2"/>
            <a:endCxn id="9" idx="1"/>
          </p:cNvCxnSpPr>
          <p:nvPr/>
        </p:nvCxnSpPr>
        <p:spPr>
          <a:xfrm>
            <a:off x="4572000" y="1664732"/>
            <a:ext cx="914400" cy="631587"/>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7" idx="2"/>
            <a:endCxn id="14" idx="1"/>
          </p:cNvCxnSpPr>
          <p:nvPr/>
        </p:nvCxnSpPr>
        <p:spPr>
          <a:xfrm>
            <a:off x="4572000" y="1664732"/>
            <a:ext cx="914400" cy="1770912"/>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12" idx="1"/>
          </p:cNvCxnSpPr>
          <p:nvPr/>
        </p:nvCxnSpPr>
        <p:spPr>
          <a:xfrm>
            <a:off x="4568952" y="1664732"/>
            <a:ext cx="841248" cy="2908443"/>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7" idx="2"/>
            <a:endCxn id="10" idx="3"/>
          </p:cNvCxnSpPr>
          <p:nvPr/>
        </p:nvCxnSpPr>
        <p:spPr>
          <a:xfrm flipH="1">
            <a:off x="3630168" y="1664732"/>
            <a:ext cx="941832" cy="2917587"/>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7" idx="2"/>
            <a:endCxn id="11" idx="0"/>
          </p:cNvCxnSpPr>
          <p:nvPr/>
        </p:nvCxnSpPr>
        <p:spPr>
          <a:xfrm>
            <a:off x="4572000" y="1664732"/>
            <a:ext cx="0" cy="3593068"/>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0738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70C0"/>
                </a:solidFill>
              </a:rPr>
              <a:t>Example of Internal Policy Based On Memo</a:t>
            </a:r>
            <a:endParaRPr lang="en-US" sz="3200" b="1"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dirty="0" smtClean="0"/>
              <a:t>Moving the surface location in a plan more than 500 feet</a:t>
            </a:r>
            <a:r>
              <a:rPr lang="en-US" dirty="0"/>
              <a:t> </a:t>
            </a:r>
            <a:r>
              <a:rPr lang="en-US" dirty="0" smtClean="0"/>
              <a:t>from </a:t>
            </a:r>
            <a:r>
              <a:rPr lang="en-US" dirty="0"/>
              <a:t>the previously approved surface </a:t>
            </a:r>
            <a:r>
              <a:rPr lang="en-US" dirty="0" smtClean="0"/>
              <a:t>location triggers an EA in deepwater</a:t>
            </a:r>
          </a:p>
          <a:p>
            <a:r>
              <a:rPr lang="en-US" dirty="0" smtClean="0"/>
              <a:t>Any </a:t>
            </a:r>
            <a:r>
              <a:rPr lang="en-US" dirty="0"/>
              <a:t>time a revised plan triggers an SEA, it is determined to be a “significant change” requiring that the </a:t>
            </a:r>
            <a:r>
              <a:rPr lang="en-US" dirty="0" smtClean="0"/>
              <a:t>Affected </a:t>
            </a:r>
            <a:r>
              <a:rPr lang="en-US" dirty="0"/>
              <a:t>State(s) are to be </a:t>
            </a:r>
            <a:r>
              <a:rPr lang="en-US" dirty="0" smtClean="0"/>
              <a:t>notified</a:t>
            </a:r>
          </a:p>
          <a:p>
            <a:r>
              <a:rPr lang="en-US" dirty="0" smtClean="0"/>
              <a:t>GOMR has been given HQ approval to review changes based on exclusion restriction memorandum</a:t>
            </a:r>
            <a:endParaRPr lang="en-US" dirty="0"/>
          </a:p>
          <a:p>
            <a:r>
              <a:rPr lang="en-US" dirty="0" smtClean="0"/>
              <a:t>BOEM</a:t>
            </a:r>
            <a:r>
              <a:rPr lang="en-US" dirty="0"/>
              <a:t> website guidance links </a:t>
            </a:r>
            <a:r>
              <a:rPr lang="en-US" dirty="0" smtClean="0"/>
              <a:t>for</a:t>
            </a:r>
          </a:p>
          <a:p>
            <a:pPr lvl="1"/>
            <a:r>
              <a:rPr lang="en-US" dirty="0" smtClean="0"/>
              <a:t> </a:t>
            </a:r>
            <a:r>
              <a:rPr lang="en-US" dirty="0"/>
              <a:t>when to prepare an EA, </a:t>
            </a:r>
            <a:r>
              <a:rPr lang="en-US" dirty="0">
                <a:hlinkClick r:id="rId2"/>
              </a:rPr>
              <a:t>http://www.boem.gov/Environmental-Stewardship/Environmental-Assessment/NEPA/When-to-Prepare-an-Environmental-Assessment.aspx</a:t>
            </a:r>
            <a:r>
              <a:rPr lang="en-US" dirty="0"/>
              <a:t>, and for </a:t>
            </a:r>
            <a:endParaRPr lang="en-US" dirty="0" smtClean="0"/>
          </a:p>
          <a:p>
            <a:pPr lvl="1"/>
            <a:r>
              <a:rPr lang="en-US" dirty="0" smtClean="0"/>
              <a:t>Categorical </a:t>
            </a:r>
            <a:r>
              <a:rPr lang="en-US" dirty="0"/>
              <a:t>Exclusion Reviews, </a:t>
            </a:r>
            <a:r>
              <a:rPr lang="en-US" dirty="0">
                <a:hlinkClick r:id="rId3"/>
              </a:rPr>
              <a:t>http://www.boem.gov/Environmental-Stewardship/Environmental-Assessment/NEPA/policy/ce/index.aspx</a:t>
            </a:r>
            <a:r>
              <a:rPr lang="en-US" dirty="0"/>
              <a:t>. </a:t>
            </a:r>
          </a:p>
          <a:p>
            <a:endParaRPr lang="en-US" dirty="0"/>
          </a:p>
        </p:txBody>
      </p:sp>
    </p:spTree>
    <p:extLst>
      <p:ext uri="{BB962C8B-B14F-4D97-AF65-F5344CB8AC3E}">
        <p14:creationId xmlns:p14="http://schemas.microsoft.com/office/powerpoint/2010/main" val="1129877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WCD</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BOEM’s goal is to complete WCD analysis as close to “deem submitted” date as possible</a:t>
            </a:r>
          </a:p>
          <a:p>
            <a:r>
              <a:rPr lang="en-US" dirty="0" smtClean="0"/>
              <a:t>If BOEM’s WCD &gt; Operator WCD,  operator needs to recalculate</a:t>
            </a:r>
          </a:p>
          <a:p>
            <a:r>
              <a:rPr lang="en-US" dirty="0" smtClean="0"/>
              <a:t>If WCD &gt; WCD of approved OSRP, BOEM has required  operator to have new OSRP approved before BOEM would approve plan</a:t>
            </a:r>
          </a:p>
          <a:p>
            <a:r>
              <a:rPr lang="en-US" dirty="0" smtClean="0"/>
              <a:t>Process has changed as BSEE OSRD has updated process</a:t>
            </a:r>
          </a:p>
          <a:p>
            <a:r>
              <a:rPr lang="en-US" dirty="0" smtClean="0"/>
              <a:t>BOEM/BSEE actively working toward a solution</a:t>
            </a:r>
          </a:p>
          <a:p>
            <a:r>
              <a:rPr lang="en-US" dirty="0" smtClean="0"/>
              <a:t>Process is not final</a:t>
            </a:r>
            <a:endParaRPr lang="en-US" dirty="0"/>
          </a:p>
        </p:txBody>
      </p:sp>
    </p:spTree>
    <p:extLst>
      <p:ext uri="{BB962C8B-B14F-4D97-AF65-F5344CB8AC3E}">
        <p14:creationId xmlns:p14="http://schemas.microsoft.com/office/powerpoint/2010/main" val="1048521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External review and notifications</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a:t>W</a:t>
            </a:r>
            <a:r>
              <a:rPr lang="en-US" dirty="0" smtClean="0"/>
              <a:t>ithin </a:t>
            </a:r>
            <a:r>
              <a:rPr lang="en-US" dirty="0"/>
              <a:t>2 working days after deeming your </a:t>
            </a:r>
            <a:r>
              <a:rPr lang="en-US" dirty="0" smtClean="0"/>
              <a:t>plan </a:t>
            </a:r>
            <a:r>
              <a:rPr lang="en-US" dirty="0"/>
              <a:t>submitted </a:t>
            </a:r>
            <a:r>
              <a:rPr lang="en-US" dirty="0" smtClean="0"/>
              <a:t>BOEM sends </a:t>
            </a:r>
            <a:r>
              <a:rPr lang="en-US" dirty="0"/>
              <a:t>a public information copy of </a:t>
            </a:r>
            <a:r>
              <a:rPr lang="en-US" dirty="0" smtClean="0"/>
              <a:t>plan to:</a:t>
            </a:r>
            <a:endParaRPr lang="en-US" dirty="0"/>
          </a:p>
          <a:p>
            <a:pPr lvl="1"/>
            <a:r>
              <a:rPr lang="en-US" i="1" dirty="0" smtClean="0"/>
              <a:t>The </a:t>
            </a:r>
            <a:r>
              <a:rPr lang="en-US" i="1" dirty="0"/>
              <a:t>Governor of each affected State.</a:t>
            </a:r>
            <a:r>
              <a:rPr lang="en-US" dirty="0"/>
              <a:t> The Governor has </a:t>
            </a:r>
            <a:r>
              <a:rPr lang="en-US" dirty="0" smtClean="0"/>
              <a:t>25 </a:t>
            </a:r>
            <a:r>
              <a:rPr lang="en-US" dirty="0"/>
              <a:t>calendar days after receiving your deemed-submitted EP to submit </a:t>
            </a:r>
            <a:r>
              <a:rPr lang="en-US" dirty="0" smtClean="0"/>
              <a:t>comments and 60 days for DOCD/DPP</a:t>
            </a:r>
            <a:endParaRPr lang="en-US" dirty="0"/>
          </a:p>
          <a:p>
            <a:pPr lvl="1"/>
            <a:r>
              <a:rPr lang="en-US" i="1" dirty="0" smtClean="0"/>
              <a:t>The </a:t>
            </a:r>
            <a:r>
              <a:rPr lang="en-US" i="1" dirty="0"/>
              <a:t>CZMA agency of each affected State.</a:t>
            </a:r>
            <a:r>
              <a:rPr lang="en-US" dirty="0"/>
              <a:t> The CZMA consistency review period under section 307(c)(3)(B)(ii) of the CZMA (16 U.S.C. 1456(c)(3)(B)(ii)) and 15 CFR 930.78 begins when the State's CZMA agency receives a copy of your deemed-submitted EP, consistency certification, and required necessary data and information (see 15 CFR 930.77(a)(1</a:t>
            </a:r>
            <a:r>
              <a:rPr lang="en-US" dirty="0" smtClean="0"/>
              <a:t>))</a:t>
            </a:r>
          </a:p>
          <a:p>
            <a:pPr lvl="1"/>
            <a:r>
              <a:rPr lang="en-US" dirty="0" smtClean="0"/>
              <a:t>General public and executives of affected local governments who request a copy. Post plan on regulations.gov for 10 days</a:t>
            </a:r>
            <a:endParaRPr lang="en-US" dirty="0"/>
          </a:p>
          <a:p>
            <a:pPr lvl="1"/>
            <a:r>
              <a:rPr lang="en-US" dirty="0" smtClean="0"/>
              <a:t>National Marine Fisheries Service (NMFS)</a:t>
            </a:r>
            <a:endParaRPr lang="en-US" dirty="0"/>
          </a:p>
          <a:p>
            <a:endParaRPr lang="en-US" dirty="0"/>
          </a:p>
        </p:txBody>
      </p:sp>
    </p:spTree>
    <p:extLst>
      <p:ext uri="{BB962C8B-B14F-4D97-AF65-F5344CB8AC3E}">
        <p14:creationId xmlns:p14="http://schemas.microsoft.com/office/powerpoint/2010/main" val="1131780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NMFS Interim ESA Coordination </a:t>
            </a:r>
          </a:p>
        </p:txBody>
      </p:sp>
      <p:sp>
        <p:nvSpPr>
          <p:cNvPr id="3" name="Content Placeholder 2"/>
          <p:cNvSpPr>
            <a:spLocks noGrp="1"/>
          </p:cNvSpPr>
          <p:nvPr>
            <p:ph idx="1"/>
          </p:nvPr>
        </p:nvSpPr>
        <p:spPr/>
        <p:txBody>
          <a:bodyPr>
            <a:normAutofit fontScale="92500" lnSpcReduction="20000"/>
          </a:bodyPr>
          <a:lstStyle/>
          <a:p>
            <a:r>
              <a:rPr lang="en-US" dirty="0" smtClean="0"/>
              <a:t>2007 </a:t>
            </a:r>
            <a:r>
              <a:rPr lang="en-US" dirty="0"/>
              <a:t>National Marine Fisheries Service (NMFS) and BOEM coordinated on an Endangered Species Act (ESA) consultation supporting the </a:t>
            </a:r>
            <a:r>
              <a:rPr lang="en-US" dirty="0" smtClean="0"/>
              <a:t>2007-2012 </a:t>
            </a:r>
            <a:r>
              <a:rPr lang="en-US" dirty="0"/>
              <a:t>Gulf of Mexico Leasing </a:t>
            </a:r>
            <a:r>
              <a:rPr lang="en-US" dirty="0" smtClean="0"/>
              <a:t>Plan </a:t>
            </a:r>
            <a:endParaRPr lang="en-US" dirty="0"/>
          </a:p>
          <a:p>
            <a:r>
              <a:rPr lang="en-US" dirty="0"/>
              <a:t>2010 Following the spill, BOEM requested re-initiation of the existing ESA consultation </a:t>
            </a:r>
            <a:r>
              <a:rPr lang="en-US" dirty="0" smtClean="0"/>
              <a:t>with </a:t>
            </a:r>
            <a:r>
              <a:rPr lang="en-US" dirty="0"/>
              <a:t>NMFS </a:t>
            </a:r>
            <a:r>
              <a:rPr lang="en-US" dirty="0" smtClean="0"/>
              <a:t>that covers </a:t>
            </a:r>
            <a:r>
              <a:rPr lang="en-US" dirty="0"/>
              <a:t>all oil and gas activities (leasing, G&amp;G, and decommissioning) </a:t>
            </a:r>
            <a:r>
              <a:rPr lang="en-US" dirty="0" smtClean="0"/>
              <a:t>covering the 10-year </a:t>
            </a:r>
            <a:r>
              <a:rPr lang="en-US" dirty="0"/>
              <a:t>period from </a:t>
            </a:r>
            <a:r>
              <a:rPr lang="en-US" dirty="0" smtClean="0"/>
              <a:t>2012-2022</a:t>
            </a:r>
            <a:endParaRPr lang="en-US" dirty="0"/>
          </a:p>
          <a:p>
            <a:r>
              <a:rPr lang="en-US" dirty="0"/>
              <a:t>2012 Interim process established which allows for NMFS review of plans and approvals to ensure that post-lease activities continue to be implemented according to the terms and conditions of the 2007 Biological </a:t>
            </a:r>
            <a:r>
              <a:rPr lang="en-US" dirty="0" smtClean="0"/>
              <a:t>Opinion</a:t>
            </a:r>
            <a:endParaRPr lang="en-US" dirty="0"/>
          </a:p>
          <a:p>
            <a:r>
              <a:rPr lang="en-US" dirty="0"/>
              <a:t>Interim process includes NMFS review of EPs, DOCDs, and </a:t>
            </a:r>
            <a:r>
              <a:rPr lang="en-US" dirty="0" smtClean="0"/>
              <a:t>DPPs</a:t>
            </a:r>
            <a:endParaRPr lang="en-US" dirty="0"/>
          </a:p>
          <a:p>
            <a:pPr lvl="1"/>
            <a:r>
              <a:rPr lang="en-US" dirty="0"/>
              <a:t>15-day review period for EPs</a:t>
            </a:r>
          </a:p>
          <a:p>
            <a:pPr lvl="1"/>
            <a:r>
              <a:rPr lang="en-US" dirty="0"/>
              <a:t>30-day review period for DOCDs and </a:t>
            </a:r>
            <a:r>
              <a:rPr lang="en-US" dirty="0" smtClean="0"/>
              <a:t>DPPs </a:t>
            </a:r>
            <a:endParaRPr lang="en-US" dirty="0"/>
          </a:p>
          <a:p>
            <a:endParaRPr lang="en-US" dirty="0"/>
          </a:p>
        </p:txBody>
      </p:sp>
    </p:spTree>
    <p:extLst>
      <p:ext uri="{BB962C8B-B14F-4D97-AF65-F5344CB8AC3E}">
        <p14:creationId xmlns:p14="http://schemas.microsoft.com/office/powerpoint/2010/main" val="671710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p:spPr>
        <p:txBody>
          <a:bodyPr>
            <a:normAutofit fontScale="90000"/>
          </a:bodyPr>
          <a:lstStyle/>
          <a:p>
            <a:r>
              <a:rPr lang="en-US" sz="4400" b="1" dirty="0" smtClean="0">
                <a:solidFill>
                  <a:srgbClr val="0070C0"/>
                </a:solidFill>
              </a:rPr>
              <a:t>Coastal Zone Management Act</a:t>
            </a:r>
            <a:r>
              <a:rPr lang="en-US" b="1" dirty="0"/>
              <a:t/>
            </a:r>
            <a:br>
              <a:rPr lang="en-US" b="1" dirty="0"/>
            </a:br>
            <a:endParaRPr lang="en-US" dirty="0"/>
          </a:p>
        </p:txBody>
      </p:sp>
      <p:sp>
        <p:nvSpPr>
          <p:cNvPr id="3" name="Content Placeholder 2"/>
          <p:cNvSpPr>
            <a:spLocks noGrp="1"/>
          </p:cNvSpPr>
          <p:nvPr>
            <p:ph idx="1"/>
          </p:nvPr>
        </p:nvSpPr>
        <p:spPr>
          <a:xfrm>
            <a:off x="457200" y="1219200"/>
            <a:ext cx="8229600" cy="4525963"/>
          </a:xfrm>
        </p:spPr>
        <p:txBody>
          <a:bodyPr>
            <a:noAutofit/>
          </a:bodyPr>
          <a:lstStyle/>
          <a:p>
            <a:pPr fontAlgn="base"/>
            <a:r>
              <a:rPr lang="en-US" sz="1800" dirty="0"/>
              <a:t>T</a:t>
            </a:r>
            <a:r>
              <a:rPr lang="en-US" sz="1800" dirty="0" smtClean="0"/>
              <a:t>he </a:t>
            </a:r>
            <a:r>
              <a:rPr lang="en-US" sz="1800" dirty="0"/>
              <a:t>States can review OCS exploration and development and production plans </a:t>
            </a:r>
            <a:r>
              <a:rPr lang="en-US" sz="1800" dirty="0" smtClean="0"/>
              <a:t>in </a:t>
            </a:r>
            <a:r>
              <a:rPr lang="en-US" sz="1800" dirty="0"/>
              <a:t>the </a:t>
            </a:r>
            <a:r>
              <a:rPr lang="en-US" sz="1800" dirty="0" smtClean="0"/>
              <a:t>Gulf </a:t>
            </a:r>
            <a:r>
              <a:rPr lang="en-US" sz="1800" dirty="0"/>
              <a:t>of </a:t>
            </a:r>
            <a:r>
              <a:rPr lang="en-US" sz="1800" dirty="0" smtClean="0"/>
              <a:t>Mexico </a:t>
            </a:r>
            <a:r>
              <a:rPr lang="en-US" sz="1800" dirty="0"/>
              <a:t>for Federal </a:t>
            </a:r>
            <a:r>
              <a:rPr lang="en-US" sz="1800" dirty="0" smtClean="0"/>
              <a:t>consistency</a:t>
            </a:r>
          </a:p>
          <a:p>
            <a:pPr fontAlgn="base"/>
            <a:r>
              <a:rPr lang="en-US" sz="1800" dirty="0" smtClean="0"/>
              <a:t>The </a:t>
            </a:r>
            <a:r>
              <a:rPr lang="en-US" sz="1800" dirty="0"/>
              <a:t>OCS lessee prepares a "consistency certification" and "necessary data and information" and submits it to </a:t>
            </a:r>
            <a:r>
              <a:rPr lang="en-US" sz="1800" dirty="0" smtClean="0"/>
              <a:t>BOEM </a:t>
            </a:r>
            <a:r>
              <a:rPr lang="en-US" sz="1800" dirty="0"/>
              <a:t>when filing </a:t>
            </a:r>
            <a:r>
              <a:rPr lang="en-US" sz="1800" dirty="0" smtClean="0"/>
              <a:t>a </a:t>
            </a:r>
            <a:r>
              <a:rPr lang="en-US" sz="1800" dirty="0"/>
              <a:t>proposed </a:t>
            </a:r>
            <a:r>
              <a:rPr lang="en-US" sz="1800" dirty="0" smtClean="0"/>
              <a:t>plan</a:t>
            </a:r>
          </a:p>
          <a:p>
            <a:pPr fontAlgn="base"/>
            <a:r>
              <a:rPr lang="en-US" sz="1800" dirty="0" smtClean="0"/>
              <a:t>BOEM sends </a:t>
            </a:r>
            <a:r>
              <a:rPr lang="en-US" sz="1800" dirty="0"/>
              <a:t>a copy of the </a:t>
            </a:r>
            <a:r>
              <a:rPr lang="en-US" sz="1800" dirty="0" smtClean="0"/>
              <a:t>plan </a:t>
            </a:r>
            <a:r>
              <a:rPr lang="en-US" sz="1800" dirty="0"/>
              <a:t>and CZM information to the affected State's coastal agency for Federal consistency review and </a:t>
            </a:r>
            <a:r>
              <a:rPr lang="en-US" sz="1800" dirty="0" smtClean="0"/>
              <a:t>decision </a:t>
            </a:r>
          </a:p>
          <a:p>
            <a:pPr fontAlgn="base"/>
            <a:r>
              <a:rPr lang="en-US" sz="1800" dirty="0" smtClean="0"/>
              <a:t>Each </a:t>
            </a:r>
            <a:r>
              <a:rPr lang="en-US" sz="1800" dirty="0"/>
              <a:t>State decides whether the </a:t>
            </a:r>
            <a:r>
              <a:rPr lang="en-US" sz="1800" dirty="0" smtClean="0"/>
              <a:t>plan </a:t>
            </a:r>
            <a:r>
              <a:rPr lang="en-US" sz="1800" dirty="0"/>
              <a:t>is consistent with enforceable policies of its </a:t>
            </a:r>
            <a:r>
              <a:rPr lang="en-US" sz="1800" dirty="0" smtClean="0"/>
              <a:t>program</a:t>
            </a:r>
          </a:p>
          <a:p>
            <a:pPr fontAlgn="base"/>
            <a:r>
              <a:rPr lang="en-US" sz="1800" dirty="0" smtClean="0"/>
              <a:t>The </a:t>
            </a:r>
            <a:r>
              <a:rPr lang="en-US" sz="1800" dirty="0"/>
              <a:t>State must concur with or object to the lessee's consistency certification within a designated time period. If the State does not meet the deadline, CZMA provisions render the Plan consistent ("conclusively presumed</a:t>
            </a:r>
            <a:r>
              <a:rPr lang="en-US" sz="1800" dirty="0" smtClean="0"/>
              <a:t>")</a:t>
            </a:r>
          </a:p>
          <a:p>
            <a:pPr fontAlgn="base"/>
            <a:r>
              <a:rPr lang="en-US" sz="1800" dirty="0" smtClean="0"/>
              <a:t>If </a:t>
            </a:r>
            <a:r>
              <a:rPr lang="en-US" sz="1800" dirty="0"/>
              <a:t>the State concurs, </a:t>
            </a:r>
            <a:r>
              <a:rPr lang="en-US" sz="1800" dirty="0" smtClean="0"/>
              <a:t>BOEM </a:t>
            </a:r>
            <a:r>
              <a:rPr lang="en-US" sz="1800" dirty="0"/>
              <a:t>can approve the </a:t>
            </a:r>
            <a:r>
              <a:rPr lang="en-US" sz="1800" dirty="0" smtClean="0"/>
              <a:t>plan </a:t>
            </a:r>
          </a:p>
          <a:p>
            <a:pPr fontAlgn="base"/>
            <a:r>
              <a:rPr lang="en-US" sz="1800" dirty="0" smtClean="0"/>
              <a:t>If </a:t>
            </a:r>
            <a:r>
              <a:rPr lang="en-US" sz="1800" dirty="0"/>
              <a:t>the State objects to </a:t>
            </a:r>
            <a:r>
              <a:rPr lang="en-US" sz="1800" dirty="0" smtClean="0"/>
              <a:t>the plan, BOEM is </a:t>
            </a:r>
            <a:r>
              <a:rPr lang="en-US" sz="1800" dirty="0"/>
              <a:t>prohibited from approving the DPP or DOCD, and (1) the lessee can appeal the State's decision to the Department of Commerce, or (2) the lessee can amend the plan and resubmit it to BOEM for approval and to the State for Federal consistency </a:t>
            </a:r>
            <a:r>
              <a:rPr lang="en-US" sz="1800" dirty="0" smtClean="0"/>
              <a:t>review</a:t>
            </a:r>
          </a:p>
        </p:txBody>
      </p:sp>
    </p:spTree>
    <p:extLst>
      <p:ext uri="{BB962C8B-B14F-4D97-AF65-F5344CB8AC3E}">
        <p14:creationId xmlns:p14="http://schemas.microsoft.com/office/powerpoint/2010/main" val="811847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CZMA in Practice</a:t>
            </a:r>
            <a:endParaRPr lang="en-US" b="1" dirty="0">
              <a:solidFill>
                <a:srgbClr val="0070C0"/>
              </a:solidFill>
            </a:endParaRPr>
          </a:p>
        </p:txBody>
      </p:sp>
      <p:sp>
        <p:nvSpPr>
          <p:cNvPr id="3" name="Content Placeholder 2"/>
          <p:cNvSpPr>
            <a:spLocks noGrp="1"/>
          </p:cNvSpPr>
          <p:nvPr>
            <p:ph idx="1"/>
          </p:nvPr>
        </p:nvSpPr>
        <p:spPr/>
        <p:txBody>
          <a:bodyPr>
            <a:noAutofit/>
          </a:bodyPr>
          <a:lstStyle/>
          <a:p>
            <a:r>
              <a:rPr lang="en-US" dirty="0" smtClean="0"/>
              <a:t>BOEM </a:t>
            </a:r>
            <a:r>
              <a:rPr lang="en-US" dirty="0"/>
              <a:t>has agreements with the States to conduct expedited reviews of plans (</a:t>
            </a:r>
            <a:r>
              <a:rPr lang="en-US" dirty="0" smtClean="0"/>
              <a:t>25-day </a:t>
            </a:r>
            <a:r>
              <a:rPr lang="en-US" dirty="0"/>
              <a:t>review period), but </a:t>
            </a:r>
            <a:r>
              <a:rPr lang="en-US" dirty="0" smtClean="0"/>
              <a:t>States can exercise </a:t>
            </a:r>
            <a:r>
              <a:rPr lang="en-US" dirty="0"/>
              <a:t>their </a:t>
            </a:r>
            <a:r>
              <a:rPr lang="en-US" dirty="0" smtClean="0"/>
              <a:t>right to use the full review </a:t>
            </a:r>
            <a:r>
              <a:rPr lang="en-US" dirty="0"/>
              <a:t>period if they feel it will take more time to review a </a:t>
            </a:r>
            <a:r>
              <a:rPr lang="en-US" dirty="0" smtClean="0"/>
              <a:t>plan</a:t>
            </a:r>
          </a:p>
          <a:p>
            <a:r>
              <a:rPr lang="en-US" dirty="0" smtClean="0"/>
              <a:t>BOEM </a:t>
            </a:r>
            <a:r>
              <a:rPr lang="en-US" dirty="0"/>
              <a:t>also has </a:t>
            </a:r>
            <a:r>
              <a:rPr lang="en-US" dirty="0" smtClean="0"/>
              <a:t>an agreement </a:t>
            </a:r>
            <a:r>
              <a:rPr lang="en-US" dirty="0"/>
              <a:t>with the State of Louisiana to </a:t>
            </a:r>
            <a:r>
              <a:rPr lang="en-US" dirty="0" smtClean="0"/>
              <a:t>conduct consistency </a:t>
            </a:r>
            <a:r>
              <a:rPr lang="en-US" dirty="0"/>
              <a:t>reviews </a:t>
            </a:r>
            <a:r>
              <a:rPr lang="en-US" dirty="0" smtClean="0"/>
              <a:t>only for </a:t>
            </a:r>
            <a:r>
              <a:rPr lang="en-US" dirty="0"/>
              <a:t>initial EPs, DOCDs, and </a:t>
            </a:r>
            <a:r>
              <a:rPr lang="en-US" dirty="0" smtClean="0"/>
              <a:t>DPPs</a:t>
            </a:r>
          </a:p>
          <a:p>
            <a:r>
              <a:rPr lang="en-US" dirty="0" smtClean="0"/>
              <a:t>Timing of review, especially in cases of expedited plans, has been an issue </a:t>
            </a:r>
            <a:endParaRPr lang="en-US" dirty="0"/>
          </a:p>
        </p:txBody>
      </p:sp>
    </p:spTree>
    <p:extLst>
      <p:ext uri="{BB962C8B-B14F-4D97-AF65-F5344CB8AC3E}">
        <p14:creationId xmlns:p14="http://schemas.microsoft.com/office/powerpoint/2010/main" val="1195041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CZM Map</a:t>
            </a:r>
            <a:endParaRPr lang="en-US" b="1" dirty="0">
              <a:solidFill>
                <a:srgbClr val="0070C0"/>
              </a:solidFill>
            </a:endParaRPr>
          </a:p>
        </p:txBody>
      </p:sp>
      <p:pic>
        <p:nvPicPr>
          <p:cNvPr id="1026" name="Picture 2" descr="https://docs.google.com/a/boem.gov/viewer?url=http%3A%2F%2Fwww.boem.gov%2FuploadedFiles%2FBOEM%2FEnvironmental_Stewardship%2FEnvironmental_Assessment%2FCZMA%2FOCS%2520Plans%2520Map%2520for%2520CZM.pdf&amp;docid=f2cbcf15ca72f63bc15b86e7706fb13f&amp;a=bi&amp;pagenumber=1&amp;w=8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295400"/>
            <a:ext cx="7924800" cy="399211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09600" y="5287519"/>
            <a:ext cx="7772400" cy="923330"/>
          </a:xfrm>
          <a:prstGeom prst="rect">
            <a:avLst/>
          </a:prstGeom>
          <a:noFill/>
        </p:spPr>
        <p:txBody>
          <a:bodyPr wrap="square" rtlCol="0">
            <a:spAutoFit/>
          </a:bodyPr>
          <a:lstStyle/>
          <a:p>
            <a:r>
              <a:rPr lang="en-US" dirty="0">
                <a:hlinkClick r:id="rId3"/>
              </a:rPr>
              <a:t>https://docs.google.com/a/boem.gov/viewer?url=http://www.boem.gov/uploadedFiles/BOEM/Environmental_Stewardship/Environmental_Assessment/CZMA/OCS%2520Plans%2520Map%2520for%2520CZM.pdf</a:t>
            </a:r>
            <a:endParaRPr lang="en-US" dirty="0"/>
          </a:p>
        </p:txBody>
      </p:sp>
    </p:spTree>
    <p:extLst>
      <p:ext uri="{BB962C8B-B14F-4D97-AF65-F5344CB8AC3E}">
        <p14:creationId xmlns:p14="http://schemas.microsoft.com/office/powerpoint/2010/main" val="3728789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EP Decision Options</a:t>
            </a:r>
            <a:endParaRPr lang="en-US" b="1"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6428055"/>
              </p:ext>
            </p:extLst>
          </p:nvPr>
        </p:nvGraphicFramePr>
        <p:xfrm>
          <a:off x="914400" y="1295400"/>
          <a:ext cx="7315201" cy="4980704"/>
        </p:xfrm>
        <a:graphic>
          <a:graphicData uri="http://schemas.openxmlformats.org/drawingml/2006/table">
            <a:tbl>
              <a:tblPr/>
              <a:tblGrid>
                <a:gridCol w="2895601"/>
                <a:gridCol w="2438400"/>
                <a:gridCol w="1981200"/>
              </a:tblGrid>
              <a:tr h="319909">
                <a:tc>
                  <a:txBody>
                    <a:bodyPr/>
                    <a:lstStyle/>
                    <a:p>
                      <a:pPr fontAlgn="b"/>
                      <a:r>
                        <a:rPr lang="en-US" sz="1200" dirty="0">
                          <a:effectLst/>
                        </a:rPr>
                        <a:t>The </a:t>
                      </a:r>
                      <a:r>
                        <a:rPr lang="en-US" sz="1200" dirty="0" smtClean="0">
                          <a:effectLst/>
                        </a:rPr>
                        <a:t>Regional</a:t>
                      </a:r>
                      <a:r>
                        <a:rPr lang="en-US" sz="1200" dirty="0">
                          <a:effectLst/>
                        </a:rPr>
                        <a:t/>
                      </a:r>
                      <a:br>
                        <a:rPr lang="en-US" sz="1200" dirty="0">
                          <a:effectLst/>
                        </a:rPr>
                      </a:br>
                      <a:r>
                        <a:rPr lang="en-US" sz="1200" dirty="0" smtClean="0">
                          <a:effectLst/>
                        </a:rPr>
                        <a:t>Supervisor </a:t>
                      </a:r>
                      <a:r>
                        <a:rPr lang="en-US" sz="1200" dirty="0">
                          <a:effectLst/>
                        </a:rPr>
                        <a:t>will .  .  .</a:t>
                      </a:r>
                    </a:p>
                  </a:txBody>
                  <a:tcPr marL="5368" marR="5368" marT="5368" marB="5368"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fontAlgn="b"/>
                      <a:r>
                        <a:rPr lang="en-US" sz="1200" dirty="0">
                          <a:effectLst/>
                        </a:rPr>
                        <a:t>If .  .  .</a:t>
                      </a:r>
                    </a:p>
                  </a:txBody>
                  <a:tcPr marL="5368" marR="5368" marT="5368" marB="5368"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fontAlgn="b"/>
                      <a:r>
                        <a:rPr lang="en-US" sz="1200" dirty="0">
                          <a:effectLst/>
                        </a:rPr>
                        <a:t>And then .  .  .</a:t>
                      </a:r>
                    </a:p>
                  </a:txBody>
                  <a:tcPr marL="5368" marR="5368" marT="5368" marB="5368"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1092844">
                <a:tc>
                  <a:txBody>
                    <a:bodyPr/>
                    <a:lstStyle/>
                    <a:p>
                      <a:pPr algn="l" fontAlgn="t"/>
                      <a:r>
                        <a:rPr lang="en-US" sz="1200" dirty="0">
                          <a:effectLst/>
                        </a:rPr>
                        <a:t>(1) Approve your EP,</a:t>
                      </a:r>
                    </a:p>
                  </a:txBody>
                  <a:tcPr marL="5368" marR="5368" marT="5368" marB="536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dirty="0">
                          <a:effectLst/>
                        </a:rPr>
                        <a:t>It complies with all applicable requirements,</a:t>
                      </a:r>
                    </a:p>
                  </a:txBody>
                  <a:tcPr marL="5368" marR="5368" marT="5368" marB="536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dirty="0">
                          <a:effectLst/>
                        </a:rPr>
                        <a:t>The Regional Supervisor will notify you in writing of the decision and may require you to meet certain conditions, including those to provide monitoring information.</a:t>
                      </a:r>
                    </a:p>
                  </a:txBody>
                  <a:tcPr marL="5368" marR="5368" marT="5368" marB="536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1092844">
                <a:tc>
                  <a:txBody>
                    <a:bodyPr/>
                    <a:lstStyle/>
                    <a:p>
                      <a:pPr algn="l" fontAlgn="t"/>
                      <a:r>
                        <a:rPr lang="en-US" sz="1200" dirty="0">
                          <a:effectLst/>
                        </a:rPr>
                        <a:t>(2) Require you to modify your proposed EP,</a:t>
                      </a:r>
                    </a:p>
                  </a:txBody>
                  <a:tcPr marL="5368" marR="5368" marT="5368" marB="536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dirty="0">
                          <a:effectLst/>
                        </a:rPr>
                        <a:t>The Regional Supervisor finds that it is inconsistent with the lease, the Act, the regulations prescribed under the Act, or other Federal laws,</a:t>
                      </a:r>
                    </a:p>
                  </a:txBody>
                  <a:tcPr marL="5368" marR="5368" marT="5368" marB="536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dirty="0">
                          <a:effectLst/>
                        </a:rPr>
                        <a:t>The Regional Supervisor will notify you in writing of the decision and describe the modifications you must make to your proposed EP to ensure it complies with all applicable requirements.</a:t>
                      </a:r>
                    </a:p>
                  </a:txBody>
                  <a:tcPr marL="5368" marR="5368" marT="5368" marB="536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r h="2020366">
                <a:tc>
                  <a:txBody>
                    <a:bodyPr/>
                    <a:lstStyle/>
                    <a:p>
                      <a:pPr algn="l" fontAlgn="t"/>
                      <a:r>
                        <a:rPr lang="en-US" sz="1200" dirty="0">
                          <a:effectLst/>
                        </a:rPr>
                        <a:t>(3) Disapprove your EP,</a:t>
                      </a:r>
                    </a:p>
                  </a:txBody>
                  <a:tcPr marL="5368" marR="5368" marT="5368" marB="536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dirty="0">
                          <a:effectLst/>
                        </a:rPr>
                        <a:t>Your proposed activities would probably cause serious harm or damage to life (including fish or other aquatic life); property; any mineral (in areas leased or not leased); the </a:t>
                      </a:r>
                      <a:r>
                        <a:rPr lang="en-US" sz="1200" dirty="0" smtClean="0">
                          <a:effectLst/>
                        </a:rPr>
                        <a:t>national </a:t>
                      </a:r>
                      <a:r>
                        <a:rPr lang="en-US" sz="1200" dirty="0">
                          <a:effectLst/>
                        </a:rPr>
                        <a:t>security or defense; or the marine, coastal, or human environment; and you cannot modify your proposed activities to avoid such condition(s),</a:t>
                      </a:r>
                    </a:p>
                  </a:txBody>
                  <a:tcPr marL="5368" marR="5368" marT="5368" marB="536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dirty="0">
                          <a:effectLst/>
                        </a:rPr>
                        <a:t>(i) The Regional Supervisor will notify you in writing of the decision and describe the reason(s) for disapproving your EP.</a:t>
                      </a:r>
                      <a:br>
                        <a:rPr lang="en-US" sz="1200" dirty="0">
                          <a:effectLst/>
                        </a:rPr>
                      </a:br>
                      <a:r>
                        <a:rPr lang="en-US" sz="1200" dirty="0">
                          <a:effectLst/>
                        </a:rPr>
                        <a:t>(ii) BOEM may cancel your lease and compensate you under 43 U.S.C. 1334(a)(2)(C) and the implementing regulations in §§550.182, 550.184, and 550.185 and 30 CFR 556.77.</a:t>
                      </a:r>
                    </a:p>
                  </a:txBody>
                  <a:tcPr marL="5368" marR="5368" marT="5368" marB="536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7297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DOCD Decision Options</a:t>
            </a:r>
            <a:endParaRPr lang="en-US" b="1"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0591249"/>
              </p:ext>
            </p:extLst>
          </p:nvPr>
        </p:nvGraphicFramePr>
        <p:xfrm>
          <a:off x="914400" y="1600200"/>
          <a:ext cx="7315200" cy="4525962"/>
        </p:xfrm>
        <a:graphic>
          <a:graphicData uri="http://schemas.openxmlformats.org/drawingml/2006/table">
            <a:tbl>
              <a:tblPr/>
              <a:tblGrid>
                <a:gridCol w="2438400"/>
                <a:gridCol w="2438400"/>
                <a:gridCol w="2438400"/>
              </a:tblGrid>
              <a:tr h="299453">
                <a:tc>
                  <a:txBody>
                    <a:bodyPr/>
                    <a:lstStyle/>
                    <a:p>
                      <a:pPr fontAlgn="b"/>
                      <a:r>
                        <a:rPr lang="en-US" sz="1200" dirty="0">
                          <a:effectLst/>
                        </a:rPr>
                        <a:t>The </a:t>
                      </a:r>
                      <a:r>
                        <a:rPr lang="en-US" sz="1200" dirty="0" smtClean="0">
                          <a:effectLst/>
                        </a:rPr>
                        <a:t>Regional Supervisor </a:t>
                      </a:r>
                      <a:r>
                        <a:rPr lang="en-US" sz="1200" dirty="0">
                          <a:effectLst/>
                        </a:rPr>
                        <a:t>will . . .</a:t>
                      </a:r>
                    </a:p>
                  </a:txBody>
                  <a:tcPr marL="5024" marR="5024" marT="5024" marB="5024"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b"/>
                      <a:r>
                        <a:rPr lang="en-US" sz="1200" dirty="0">
                          <a:effectLst/>
                        </a:rPr>
                        <a:t>If . . .</a:t>
                      </a:r>
                    </a:p>
                  </a:txBody>
                  <a:tcPr marL="5024" marR="5024" marT="5024" marB="5024"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b"/>
                      <a:r>
                        <a:rPr lang="en-US" sz="1200" dirty="0">
                          <a:effectLst/>
                        </a:rPr>
                        <a:t>And then . . .</a:t>
                      </a:r>
                    </a:p>
                  </a:txBody>
                  <a:tcPr marL="5024" marR="5024" marT="5024" marB="5024"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1022964">
                <a:tc>
                  <a:txBody>
                    <a:bodyPr/>
                    <a:lstStyle/>
                    <a:p>
                      <a:pPr algn="l" fontAlgn="t"/>
                      <a:r>
                        <a:rPr lang="en-US" sz="1200" dirty="0">
                          <a:effectLst/>
                        </a:rPr>
                        <a:t>(1) Approve your DPP or DOCD,</a:t>
                      </a:r>
                    </a:p>
                  </a:txBody>
                  <a:tcPr marL="5024" marR="5024" marT="5024" marB="502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t"/>
                      <a:r>
                        <a:rPr lang="en-US" sz="1200" dirty="0">
                          <a:effectLst/>
                        </a:rPr>
                        <a:t>It complies with all applicable requirements,</a:t>
                      </a:r>
                    </a:p>
                  </a:txBody>
                  <a:tcPr marL="5024" marR="5024" marT="5024" marB="502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t"/>
                      <a:r>
                        <a:rPr lang="en-US" sz="1200" dirty="0">
                          <a:effectLst/>
                        </a:rPr>
                        <a:t>The Regional Supervisor will notify you in writing of the decision and may require you to meet certain conditions, including those to provide monitoring information.</a:t>
                      </a:r>
                    </a:p>
                  </a:txBody>
                  <a:tcPr marL="5024" marR="5024" marT="5024" marB="502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1312368">
                <a:tc>
                  <a:txBody>
                    <a:bodyPr/>
                    <a:lstStyle/>
                    <a:p>
                      <a:pPr algn="l" fontAlgn="t"/>
                      <a:r>
                        <a:rPr lang="en-US" sz="1200" dirty="0">
                          <a:effectLst/>
                        </a:rPr>
                        <a:t>(2) Require you to modify your proposed DPP or DOCD,</a:t>
                      </a:r>
                    </a:p>
                  </a:txBody>
                  <a:tcPr marL="5024" marR="5024" marT="5024" marB="502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t"/>
                      <a:r>
                        <a:rPr lang="en-US" sz="1200" dirty="0">
                          <a:effectLst/>
                        </a:rPr>
                        <a:t>It fails to make adequate provisions for safety, environmental protection, or conservation of natural resources or otherwise does not comply with the lease, the Act, the regulations prescribed under the Act, or other Federal laws,</a:t>
                      </a:r>
                    </a:p>
                  </a:txBody>
                  <a:tcPr marL="5024" marR="5024" marT="5024" marB="502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t"/>
                      <a:r>
                        <a:rPr lang="en-US" sz="1200" dirty="0">
                          <a:effectLst/>
                        </a:rPr>
                        <a:t>The Regional Supervisor will notify you in writing of the decision and describe the modifications you must make to your proposed DPP or DOCD to ensure it complies with all applicable requirements.</a:t>
                      </a:r>
                    </a:p>
                  </a:txBody>
                  <a:tcPr marL="5024" marR="5024" marT="5024" marB="502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1891177">
                <a:tc>
                  <a:txBody>
                    <a:bodyPr/>
                    <a:lstStyle/>
                    <a:p>
                      <a:pPr algn="l" fontAlgn="t"/>
                      <a:r>
                        <a:rPr lang="en-US" sz="1200" dirty="0">
                          <a:effectLst/>
                        </a:rPr>
                        <a:t>(3) Disapprove your DPP or DOCD,</a:t>
                      </a:r>
                    </a:p>
                  </a:txBody>
                  <a:tcPr marL="5024" marR="5024" marT="5024" marB="502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t"/>
                      <a:r>
                        <a:rPr lang="en-US" sz="1200" dirty="0">
                          <a:effectLst/>
                        </a:rPr>
                        <a:t>Any of the reasons in §550.271 apply,</a:t>
                      </a:r>
                    </a:p>
                  </a:txBody>
                  <a:tcPr marL="5024" marR="5024" marT="5024" marB="502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fontAlgn="t"/>
                      <a:r>
                        <a:rPr lang="en-US" sz="1200" dirty="0">
                          <a:effectLst/>
                        </a:rPr>
                        <a:t>(i) The Regional Supervisor will notify you in writing of the decision and describe the reason(s) for disapproving your DPP or DOCD; and</a:t>
                      </a:r>
                      <a:br>
                        <a:rPr lang="en-US" sz="1200" dirty="0">
                          <a:effectLst/>
                        </a:rPr>
                      </a:br>
                      <a:r>
                        <a:rPr lang="en-US" sz="1200" dirty="0">
                          <a:effectLst/>
                        </a:rPr>
                        <a:t>(ii) BOEM may cancel your lease and compensate you under 43 U.S.C. 1351(h)(2)(C) and the implementing regulations in §§550.183 through 550.185 and 30 CFR 556.77.</a:t>
                      </a:r>
                    </a:p>
                  </a:txBody>
                  <a:tcPr marL="5024" marR="5024" marT="5024" marB="502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457200" y="3679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alt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46354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Need Help</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Plans Workshop April 2012 Presentation </a:t>
            </a:r>
            <a:r>
              <a:rPr lang="en-US" dirty="0" smtClean="0">
                <a:hlinkClick r:id="rId2"/>
              </a:rPr>
              <a:t>http</a:t>
            </a:r>
            <a:r>
              <a:rPr lang="en-US" dirty="0">
                <a:hlinkClick r:id="rId2"/>
              </a:rPr>
              <a:t>://</a:t>
            </a:r>
            <a:r>
              <a:rPr lang="en-US" dirty="0" smtClean="0">
                <a:hlinkClick r:id="rId2"/>
              </a:rPr>
              <a:t>www.boem.gov/Oil-and-Gas-Energy-Program/Plans/Plans-Workshop-Presentation.aspx</a:t>
            </a:r>
            <a:endParaRPr lang="en-US" dirty="0" smtClean="0"/>
          </a:p>
          <a:p>
            <a:r>
              <a:rPr lang="en-US" dirty="0"/>
              <a:t>Submitting Complete Exploration and Development Plans</a:t>
            </a:r>
          </a:p>
          <a:p>
            <a:r>
              <a:rPr lang="en-US" dirty="0">
                <a:hlinkClick r:id="rId3"/>
              </a:rPr>
              <a:t>http://</a:t>
            </a:r>
            <a:r>
              <a:rPr lang="en-US" dirty="0" smtClean="0">
                <a:hlinkClick r:id="rId3"/>
              </a:rPr>
              <a:t>www.boem.gov/Oil-and-Gas-Energy-Program/Plans/index.aspx</a:t>
            </a:r>
            <a:endParaRPr lang="en-US" dirty="0" smtClean="0"/>
          </a:p>
          <a:p>
            <a:r>
              <a:rPr lang="en-US" dirty="0" smtClean="0"/>
              <a:t>Contact Plan Coordinator</a:t>
            </a:r>
          </a:p>
          <a:p>
            <a:endParaRPr lang="en-US" dirty="0"/>
          </a:p>
        </p:txBody>
      </p:sp>
    </p:spTree>
    <p:extLst>
      <p:ext uri="{BB962C8B-B14F-4D97-AF65-F5344CB8AC3E}">
        <p14:creationId xmlns:p14="http://schemas.microsoft.com/office/powerpoint/2010/main" val="2186285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91200"/>
          </a:xfrm>
          <a:ln>
            <a:noFill/>
          </a:ln>
          <a:effectLst>
            <a:glow rad="139700">
              <a:schemeClr val="accent5">
                <a:satMod val="175000"/>
                <a:alpha val="40000"/>
              </a:schemeClr>
            </a:glow>
          </a:effectLst>
        </p:spPr>
        <p:txBody>
          <a:bodyPr>
            <a:normAutofit fontScale="85000" lnSpcReduction="20000"/>
          </a:bodyPr>
          <a:lstStyle/>
          <a:p>
            <a:pPr marL="0" indent="0" algn="ctr">
              <a:buFontTx/>
              <a:buNone/>
              <a:defRPr/>
            </a:pPr>
            <a:endParaRPr lang="en-US" sz="1400" b="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r>
              <a:rPr lang="en-US" sz="2600" b="1" i="1" dirty="0" smtClean="0">
                <a:solidFill>
                  <a:srgbClr val="0070C0"/>
                </a:solidFill>
                <a:latin typeface="Arial" pitchFamily="34" charset="0"/>
                <a:cs typeface="Arial" pitchFamily="34" charset="0"/>
              </a:rPr>
              <a:t>2014 Gulf of Mexico Lease Sales</a:t>
            </a:r>
          </a:p>
          <a:p>
            <a:pPr marL="0" indent="0" algn="ctr">
              <a:lnSpc>
                <a:spcPct val="120000"/>
              </a:lnSpc>
              <a:spcBef>
                <a:spcPts val="0"/>
              </a:spcBef>
              <a:buFontTx/>
              <a:buNone/>
              <a:defRPr/>
            </a:pPr>
            <a:endParaRPr lang="en-US" sz="1600" b="1" dirty="0" smtClean="0">
              <a:solidFill>
                <a:srgbClr val="0070C0"/>
              </a:solidFill>
              <a:latin typeface="Arial" pitchFamily="34" charset="0"/>
              <a:cs typeface="Arial" pitchFamily="34" charset="0"/>
            </a:endParaRPr>
          </a:p>
          <a:p>
            <a:pPr>
              <a:lnSpc>
                <a:spcPct val="120000"/>
              </a:lnSpc>
            </a:pPr>
            <a:r>
              <a:rPr lang="en-US" sz="2400" b="1" i="1" dirty="0" smtClean="0"/>
              <a:t>Central Planning Area (CPA) Lease Sale 231</a:t>
            </a:r>
          </a:p>
          <a:p>
            <a:pPr marL="0" indent="0">
              <a:lnSpc>
                <a:spcPct val="120000"/>
              </a:lnSpc>
              <a:buNone/>
            </a:pPr>
            <a:endParaRPr lang="en-US" sz="2100" b="1" dirty="0" smtClean="0"/>
          </a:p>
          <a:p>
            <a:pPr lvl="1">
              <a:lnSpc>
                <a:spcPct val="120000"/>
              </a:lnSpc>
            </a:pPr>
            <a:r>
              <a:rPr lang="en-US" sz="2000" b="1" dirty="0" smtClean="0"/>
              <a:t>Tentatively scheduled for March 19, 2014</a:t>
            </a:r>
          </a:p>
          <a:p>
            <a:pPr marL="457200" lvl="1" indent="0">
              <a:lnSpc>
                <a:spcPct val="120000"/>
              </a:lnSpc>
              <a:buNone/>
            </a:pPr>
            <a:endParaRPr lang="en-US" sz="2000" b="1" dirty="0" smtClean="0"/>
          </a:p>
          <a:p>
            <a:pPr lvl="1">
              <a:lnSpc>
                <a:spcPct val="120000"/>
              </a:lnSpc>
            </a:pPr>
            <a:r>
              <a:rPr lang="en-US" sz="2000" b="1" dirty="0" smtClean="0"/>
              <a:t>Second CPA sale in 2012-2017 Program</a:t>
            </a:r>
          </a:p>
          <a:p>
            <a:pPr marL="457200" lvl="1" indent="0">
              <a:lnSpc>
                <a:spcPct val="120000"/>
              </a:lnSpc>
              <a:buNone/>
            </a:pPr>
            <a:endParaRPr lang="en-US" sz="2000" b="1" dirty="0" smtClean="0"/>
          </a:p>
          <a:p>
            <a:pPr lvl="1">
              <a:lnSpc>
                <a:spcPct val="120000"/>
              </a:lnSpc>
            </a:pPr>
            <a:r>
              <a:rPr lang="en-US" sz="2000" b="1" dirty="0" smtClean="0"/>
              <a:t>Proposed Notice of Sale issued October 28, 2013</a:t>
            </a:r>
          </a:p>
          <a:p>
            <a:pPr marL="457200" lvl="1" indent="0">
              <a:lnSpc>
                <a:spcPct val="120000"/>
              </a:lnSpc>
              <a:buNone/>
            </a:pPr>
            <a:endParaRPr lang="en-US" sz="1800" b="1" dirty="0" smtClean="0"/>
          </a:p>
          <a:p>
            <a:pPr lvl="2">
              <a:lnSpc>
                <a:spcPct val="120000"/>
              </a:lnSpc>
            </a:pPr>
            <a:r>
              <a:rPr lang="en-US" sz="1600" b="1" dirty="0" smtClean="0"/>
              <a:t>Terms and conditions generally same as CPA Sale 227 (March 2013)</a:t>
            </a:r>
          </a:p>
          <a:p>
            <a:pPr lvl="2">
              <a:lnSpc>
                <a:spcPct val="120000"/>
              </a:lnSpc>
            </a:pPr>
            <a:r>
              <a:rPr lang="en-US" sz="1600" b="1" dirty="0" smtClean="0"/>
              <a:t>Energy Policy Act of 2005 deep gas royalty relief provision has expired</a:t>
            </a:r>
          </a:p>
          <a:p>
            <a:pPr lvl="2">
              <a:lnSpc>
                <a:spcPct val="120000"/>
              </a:lnSpc>
            </a:pPr>
            <a:r>
              <a:rPr lang="en-US" sz="1600" b="1" dirty="0" smtClean="0"/>
              <a:t>New information to lessee clauses</a:t>
            </a:r>
          </a:p>
          <a:p>
            <a:pPr lvl="3">
              <a:lnSpc>
                <a:spcPct val="120000"/>
              </a:lnSpc>
            </a:pPr>
            <a:r>
              <a:rPr lang="en-US" sz="1400" b="1" dirty="0" smtClean="0"/>
              <a:t>Deepwater LNG Port Applications </a:t>
            </a:r>
          </a:p>
          <a:p>
            <a:pPr lvl="3">
              <a:lnSpc>
                <a:spcPct val="120000"/>
              </a:lnSpc>
            </a:pPr>
            <a:r>
              <a:rPr lang="en-US" sz="1400" b="1" dirty="0" smtClean="0"/>
              <a:t>Gulf Islands National Seashore</a:t>
            </a:r>
          </a:p>
          <a:p>
            <a:pPr marL="1371600" lvl="3" indent="0">
              <a:lnSpc>
                <a:spcPct val="120000"/>
              </a:lnSpc>
              <a:buNone/>
            </a:pPr>
            <a:endParaRPr lang="en-US" sz="1200" b="1" dirty="0" smtClean="0"/>
          </a:p>
          <a:p>
            <a:pPr lvl="1">
              <a:lnSpc>
                <a:spcPct val="120000"/>
              </a:lnSpc>
            </a:pPr>
            <a:r>
              <a:rPr lang="en-US" sz="2000" b="1" dirty="0" smtClean="0"/>
              <a:t>Final Notice of Sale to be issued no later than February 17, 2014</a:t>
            </a:r>
          </a:p>
          <a:p>
            <a:pPr marL="457200" lvl="1" indent="0">
              <a:lnSpc>
                <a:spcPct val="120000"/>
              </a:lnSpc>
              <a:buNone/>
            </a:pPr>
            <a:endParaRPr lang="en-US" sz="1800" b="1" dirty="0" smtClean="0"/>
          </a:p>
          <a:p>
            <a:pPr lvl="2">
              <a:lnSpc>
                <a:spcPct val="120000"/>
              </a:lnSpc>
            </a:pPr>
            <a:r>
              <a:rPr lang="en-US" sz="1600" b="1" dirty="0" smtClean="0"/>
              <a:t>Will include terms of the </a:t>
            </a:r>
            <a:r>
              <a:rPr lang="en-US" sz="1600" b="1" dirty="0" err="1" smtClean="0"/>
              <a:t>transboundary</a:t>
            </a:r>
            <a:r>
              <a:rPr lang="en-US" sz="1600" b="1" dirty="0" smtClean="0"/>
              <a:t> agreement between the U.S. and Mexico that was signed on February 20, 2012 and approved by President Obama on December 26, 2013</a:t>
            </a:r>
            <a:endParaRPr lang="en-US" sz="1600" b="1" dirty="0"/>
          </a:p>
        </p:txBody>
      </p:sp>
    </p:spTree>
    <p:extLst>
      <p:ext uri="{BB962C8B-B14F-4D97-AF65-F5344CB8AC3E}">
        <p14:creationId xmlns:p14="http://schemas.microsoft.com/office/powerpoint/2010/main" val="27565613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362200"/>
            <a:ext cx="6477000" cy="1524000"/>
          </a:xfrm>
        </p:spPr>
        <p:txBody>
          <a:bodyPr>
            <a:normAutofit/>
          </a:bodyPr>
          <a:lstStyle/>
          <a:p>
            <a:pPr marL="0" indent="0">
              <a:buNone/>
            </a:pPr>
            <a:r>
              <a:rPr lang="en-US" sz="8800" b="1" dirty="0">
                <a:solidFill>
                  <a:srgbClr val="0070C0"/>
                </a:solidFill>
                <a:latin typeface="Constantia" pitchFamily="18" charset="0"/>
              </a:rPr>
              <a:t>Questions?</a:t>
            </a:r>
            <a:endParaRPr lang="en-US" sz="8800" dirty="0"/>
          </a:p>
        </p:txBody>
      </p:sp>
    </p:spTree>
    <p:extLst>
      <p:ext uri="{BB962C8B-B14F-4D97-AF65-F5344CB8AC3E}">
        <p14:creationId xmlns:p14="http://schemas.microsoft.com/office/powerpoint/2010/main" val="3798165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91200"/>
          </a:xfrm>
          <a:ln>
            <a:noFill/>
          </a:ln>
          <a:effectLst>
            <a:glow rad="139700">
              <a:schemeClr val="accent5">
                <a:satMod val="175000"/>
                <a:alpha val="40000"/>
              </a:schemeClr>
            </a:glow>
          </a:effectLst>
        </p:spPr>
        <p:txBody>
          <a:bodyPr>
            <a:normAutofit fontScale="85000" lnSpcReduction="20000"/>
          </a:bodyPr>
          <a:lstStyle/>
          <a:p>
            <a:pPr marL="0" indent="0" algn="ctr">
              <a:buFontTx/>
              <a:buNone/>
              <a:defRPr/>
            </a:pPr>
            <a:endParaRPr lang="en-US" sz="1400" b="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r>
              <a:rPr lang="en-US" sz="2600" b="1" i="1" dirty="0" smtClean="0">
                <a:solidFill>
                  <a:srgbClr val="0070C0"/>
                </a:solidFill>
                <a:latin typeface="Arial" pitchFamily="34" charset="0"/>
                <a:cs typeface="Arial" pitchFamily="34" charset="0"/>
              </a:rPr>
              <a:t>2014 Gulf of Mexico Lease Sales</a:t>
            </a:r>
          </a:p>
          <a:p>
            <a:pPr marL="0" indent="0" algn="ctr">
              <a:lnSpc>
                <a:spcPct val="120000"/>
              </a:lnSpc>
              <a:spcBef>
                <a:spcPts val="0"/>
              </a:spcBef>
              <a:buFontTx/>
              <a:buNone/>
              <a:defRPr/>
            </a:pPr>
            <a:endParaRPr lang="en-US" sz="1600" b="1" dirty="0" smtClean="0">
              <a:solidFill>
                <a:srgbClr val="0070C0"/>
              </a:solidFill>
              <a:latin typeface="Arial" pitchFamily="34" charset="0"/>
              <a:cs typeface="Arial" pitchFamily="34" charset="0"/>
            </a:endParaRPr>
          </a:p>
          <a:p>
            <a:pPr>
              <a:lnSpc>
                <a:spcPct val="120000"/>
              </a:lnSpc>
            </a:pPr>
            <a:r>
              <a:rPr lang="en-US" sz="2400" b="1" i="1" dirty="0" smtClean="0"/>
              <a:t>Eastern Planning Area (EPA) Lease Sale 225</a:t>
            </a:r>
          </a:p>
          <a:p>
            <a:pPr marL="0" indent="0">
              <a:lnSpc>
                <a:spcPct val="120000"/>
              </a:lnSpc>
              <a:buNone/>
            </a:pPr>
            <a:endParaRPr lang="en-US" sz="1800" b="1" dirty="0" smtClean="0"/>
          </a:p>
          <a:p>
            <a:pPr lvl="1">
              <a:lnSpc>
                <a:spcPct val="120000"/>
              </a:lnSpc>
            </a:pPr>
            <a:r>
              <a:rPr lang="en-US" sz="2000" b="1" dirty="0" smtClean="0"/>
              <a:t>Tentatively scheduled for March 19, 2014</a:t>
            </a:r>
          </a:p>
          <a:p>
            <a:pPr marL="457200" lvl="1" indent="0">
              <a:lnSpc>
                <a:spcPct val="120000"/>
              </a:lnSpc>
              <a:buNone/>
            </a:pPr>
            <a:endParaRPr lang="en-US" sz="2000" b="1" dirty="0" smtClean="0"/>
          </a:p>
          <a:p>
            <a:pPr lvl="1">
              <a:lnSpc>
                <a:spcPct val="120000"/>
              </a:lnSpc>
            </a:pPr>
            <a:r>
              <a:rPr lang="en-US" sz="2000" b="1" dirty="0" smtClean="0"/>
              <a:t>First EPA sale in 2012-2017 Program</a:t>
            </a:r>
          </a:p>
          <a:p>
            <a:pPr marL="457200" lvl="1" indent="0">
              <a:lnSpc>
                <a:spcPct val="120000"/>
              </a:lnSpc>
              <a:buNone/>
            </a:pPr>
            <a:endParaRPr lang="en-US" sz="2000" b="1" dirty="0" smtClean="0"/>
          </a:p>
          <a:p>
            <a:pPr lvl="1">
              <a:lnSpc>
                <a:spcPct val="120000"/>
              </a:lnSpc>
            </a:pPr>
            <a:r>
              <a:rPr lang="en-US" sz="2000" b="1" dirty="0" smtClean="0"/>
              <a:t>Last EPA sale was Sale 224 in 2008 which was  mandated by the Gulf of Mexico Energy Security Act of 2006 (GOMESA)</a:t>
            </a:r>
          </a:p>
          <a:p>
            <a:pPr marL="457200" lvl="1" indent="0">
              <a:lnSpc>
                <a:spcPct val="120000"/>
              </a:lnSpc>
              <a:buNone/>
            </a:pPr>
            <a:endParaRPr lang="en-US" sz="2000" b="1" dirty="0" smtClean="0"/>
          </a:p>
          <a:p>
            <a:pPr lvl="1">
              <a:lnSpc>
                <a:spcPct val="120000"/>
              </a:lnSpc>
            </a:pPr>
            <a:r>
              <a:rPr lang="en-US" sz="2000" b="1" dirty="0" smtClean="0"/>
              <a:t>Proposed Notice of Sale issued December 4, 2013</a:t>
            </a:r>
          </a:p>
          <a:p>
            <a:pPr marL="457200" lvl="1" indent="0">
              <a:lnSpc>
                <a:spcPct val="120000"/>
              </a:lnSpc>
              <a:buNone/>
            </a:pPr>
            <a:endParaRPr lang="en-US" sz="2000" b="1" dirty="0" smtClean="0"/>
          </a:p>
          <a:p>
            <a:pPr lvl="2">
              <a:lnSpc>
                <a:spcPct val="120000"/>
              </a:lnSpc>
            </a:pPr>
            <a:r>
              <a:rPr lang="en-US" sz="1600" b="1" dirty="0" smtClean="0"/>
              <a:t>Terms and conditions comparable to recent other GOM sales</a:t>
            </a:r>
          </a:p>
          <a:p>
            <a:pPr lvl="2">
              <a:lnSpc>
                <a:spcPct val="120000"/>
              </a:lnSpc>
            </a:pPr>
            <a:r>
              <a:rPr lang="en-US" sz="1600" b="1" dirty="0" smtClean="0"/>
              <a:t>No royalty relief under Energy Policy Act of 2005</a:t>
            </a:r>
          </a:p>
          <a:p>
            <a:pPr lvl="2">
              <a:lnSpc>
                <a:spcPct val="120000"/>
              </a:lnSpc>
            </a:pPr>
            <a:r>
              <a:rPr lang="en-US" sz="1600" b="1" dirty="0" smtClean="0"/>
              <a:t>Includes 134 blocks, 93 of which were in the GOMESA-mandated EPA Sale 224 area</a:t>
            </a:r>
          </a:p>
          <a:p>
            <a:pPr lvl="2">
              <a:lnSpc>
                <a:spcPct val="120000"/>
              </a:lnSpc>
            </a:pPr>
            <a:r>
              <a:rPr lang="en-US" sz="1600" b="1" dirty="0" smtClean="0"/>
              <a:t>Remaining 41 blocks are south of that GOMESA sale area</a:t>
            </a:r>
          </a:p>
          <a:p>
            <a:pPr marL="914400" lvl="2" indent="0">
              <a:lnSpc>
                <a:spcPct val="120000"/>
              </a:lnSpc>
              <a:buNone/>
            </a:pPr>
            <a:endParaRPr lang="en-US" sz="1600" b="1" dirty="0" smtClean="0"/>
          </a:p>
          <a:p>
            <a:pPr lvl="1">
              <a:lnSpc>
                <a:spcPct val="120000"/>
              </a:lnSpc>
            </a:pPr>
            <a:r>
              <a:rPr lang="en-US" sz="2000" b="1" dirty="0" smtClean="0"/>
              <a:t>Final Notice of Sale to be issued no later than February 17, 2014</a:t>
            </a:r>
          </a:p>
        </p:txBody>
      </p:sp>
    </p:spTree>
    <p:extLst>
      <p:ext uri="{BB962C8B-B14F-4D97-AF65-F5344CB8AC3E}">
        <p14:creationId xmlns:p14="http://schemas.microsoft.com/office/powerpoint/2010/main" val="1653610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91200"/>
          </a:xfrm>
          <a:ln>
            <a:noFill/>
          </a:ln>
          <a:effectLst>
            <a:glow rad="139700">
              <a:schemeClr val="accent5">
                <a:satMod val="175000"/>
                <a:alpha val="40000"/>
              </a:schemeClr>
            </a:glow>
          </a:effectLst>
        </p:spPr>
        <p:txBody>
          <a:bodyPr>
            <a:normAutofit fontScale="62500" lnSpcReduction="20000"/>
          </a:bodyPr>
          <a:lstStyle/>
          <a:p>
            <a:pPr marL="0" indent="0" algn="ctr">
              <a:buFontTx/>
              <a:buNone/>
              <a:defRPr/>
            </a:pPr>
            <a:endParaRPr lang="en-US" sz="1400" b="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r>
              <a:rPr lang="en-US" sz="3100" b="1" i="1" dirty="0" smtClean="0">
                <a:solidFill>
                  <a:srgbClr val="0070C0"/>
                </a:solidFill>
                <a:latin typeface="Arial" pitchFamily="34" charset="0"/>
                <a:cs typeface="Arial" pitchFamily="34" charset="0"/>
              </a:rPr>
              <a:t>2014 Gulf of Mexico Lease Sales</a:t>
            </a:r>
          </a:p>
          <a:p>
            <a:pPr marL="0" indent="0" algn="ctr">
              <a:lnSpc>
                <a:spcPct val="120000"/>
              </a:lnSpc>
              <a:spcBef>
                <a:spcPts val="0"/>
              </a:spcBef>
              <a:buFontTx/>
              <a:buNone/>
              <a:defRPr/>
            </a:pPr>
            <a:endParaRPr lang="en-US" sz="1600" b="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endParaRPr lang="en-US" sz="1600" b="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endParaRPr lang="en-US" sz="1600" b="1" dirty="0" smtClean="0">
              <a:solidFill>
                <a:srgbClr val="0070C0"/>
              </a:solidFill>
              <a:latin typeface="Arial" pitchFamily="34" charset="0"/>
              <a:cs typeface="Arial" pitchFamily="34" charset="0"/>
            </a:endParaRPr>
          </a:p>
          <a:p>
            <a:pPr>
              <a:lnSpc>
                <a:spcPct val="120000"/>
              </a:lnSpc>
            </a:pPr>
            <a:r>
              <a:rPr lang="en-US" sz="2900" b="1" i="1" dirty="0" smtClean="0"/>
              <a:t>Western Planning Area (WPA) Lease Sale 238</a:t>
            </a:r>
          </a:p>
          <a:p>
            <a:pPr marL="0" indent="0">
              <a:lnSpc>
                <a:spcPct val="120000"/>
              </a:lnSpc>
              <a:buNone/>
            </a:pPr>
            <a:endParaRPr lang="en-US" sz="2300" b="1" dirty="0" smtClean="0"/>
          </a:p>
          <a:p>
            <a:pPr lvl="1">
              <a:lnSpc>
                <a:spcPct val="120000"/>
              </a:lnSpc>
            </a:pPr>
            <a:r>
              <a:rPr lang="en-US" sz="2600" b="1" dirty="0" smtClean="0"/>
              <a:t>Tentatively scheduled for August 20, 2014</a:t>
            </a:r>
          </a:p>
          <a:p>
            <a:pPr lvl="1">
              <a:lnSpc>
                <a:spcPct val="120000"/>
              </a:lnSpc>
            </a:pPr>
            <a:endParaRPr lang="en-US" sz="2600" b="1" dirty="0" smtClean="0"/>
          </a:p>
          <a:p>
            <a:pPr lvl="1">
              <a:lnSpc>
                <a:spcPct val="120000"/>
              </a:lnSpc>
            </a:pPr>
            <a:r>
              <a:rPr lang="en-US" sz="2600" b="1" dirty="0" smtClean="0"/>
              <a:t>Third  WPA sale in 2012-2017 Program</a:t>
            </a:r>
          </a:p>
          <a:p>
            <a:pPr lvl="1">
              <a:lnSpc>
                <a:spcPct val="120000"/>
              </a:lnSpc>
            </a:pPr>
            <a:endParaRPr lang="en-US" sz="2600" b="1" dirty="0" smtClean="0"/>
          </a:p>
          <a:p>
            <a:pPr lvl="1">
              <a:lnSpc>
                <a:spcPct val="120000"/>
              </a:lnSpc>
            </a:pPr>
            <a:r>
              <a:rPr lang="en-US" sz="2600" b="1" dirty="0" smtClean="0"/>
              <a:t>Currently working on the Final Environmental Impact Statement</a:t>
            </a:r>
          </a:p>
          <a:p>
            <a:pPr lvl="1">
              <a:lnSpc>
                <a:spcPct val="120000"/>
              </a:lnSpc>
            </a:pPr>
            <a:endParaRPr lang="en-US" sz="2600" b="1" dirty="0" smtClean="0"/>
          </a:p>
          <a:p>
            <a:pPr lvl="1">
              <a:lnSpc>
                <a:spcPct val="120000"/>
              </a:lnSpc>
            </a:pPr>
            <a:r>
              <a:rPr lang="en-US" sz="2600" b="1" dirty="0" smtClean="0"/>
              <a:t>Proposed Notice of Sale tentatively planned to be issued in April 2014</a:t>
            </a:r>
          </a:p>
          <a:p>
            <a:pPr lvl="1">
              <a:lnSpc>
                <a:spcPct val="120000"/>
              </a:lnSpc>
            </a:pPr>
            <a:endParaRPr lang="en-US" sz="2600" b="1" dirty="0" smtClean="0"/>
          </a:p>
          <a:p>
            <a:pPr lvl="1">
              <a:lnSpc>
                <a:spcPct val="120000"/>
              </a:lnSpc>
            </a:pPr>
            <a:r>
              <a:rPr lang="en-US" sz="2600" b="1" dirty="0" smtClean="0"/>
              <a:t>Terms and conditions will likely be similar to last WPA sale</a:t>
            </a:r>
          </a:p>
          <a:p>
            <a:pPr lvl="1">
              <a:lnSpc>
                <a:spcPct val="120000"/>
              </a:lnSpc>
            </a:pPr>
            <a:endParaRPr lang="en-US" sz="2000" b="1" dirty="0" smtClean="0"/>
          </a:p>
          <a:p>
            <a:pPr lvl="2">
              <a:lnSpc>
                <a:spcPct val="120000"/>
              </a:lnSpc>
            </a:pPr>
            <a:r>
              <a:rPr lang="en-US" sz="2000" b="1" dirty="0" smtClean="0"/>
              <a:t>Will also include </a:t>
            </a:r>
            <a:r>
              <a:rPr lang="en-US" sz="2000" b="1" dirty="0"/>
              <a:t>terms of the </a:t>
            </a:r>
            <a:r>
              <a:rPr lang="en-US" sz="2000" b="1" dirty="0" err="1"/>
              <a:t>transboundary</a:t>
            </a:r>
            <a:r>
              <a:rPr lang="en-US" sz="2000" b="1" dirty="0"/>
              <a:t> agreement between the U.S. and Mexico that was signed on February 20, 2012 and approved by President Obama on December 26, 2013</a:t>
            </a:r>
          </a:p>
          <a:p>
            <a:pPr lvl="1">
              <a:lnSpc>
                <a:spcPct val="120000"/>
              </a:lnSpc>
            </a:pPr>
            <a:endParaRPr lang="en-US" sz="2000" b="1" dirty="0"/>
          </a:p>
          <a:p>
            <a:pPr lvl="1">
              <a:lnSpc>
                <a:spcPct val="120000"/>
              </a:lnSpc>
            </a:pPr>
            <a:r>
              <a:rPr lang="en-US" sz="2600" b="1" dirty="0"/>
              <a:t>Final Notice of Sale to be issued no later than </a:t>
            </a:r>
            <a:r>
              <a:rPr lang="en-US" sz="2600" b="1" dirty="0" smtClean="0"/>
              <a:t>July 21, </a:t>
            </a:r>
            <a:r>
              <a:rPr lang="en-US" sz="2600" b="1" dirty="0"/>
              <a:t>2014</a:t>
            </a:r>
          </a:p>
        </p:txBody>
      </p:sp>
    </p:spTree>
    <p:extLst>
      <p:ext uri="{BB962C8B-B14F-4D97-AF65-F5344CB8AC3E}">
        <p14:creationId xmlns:p14="http://schemas.microsoft.com/office/powerpoint/2010/main" val="524544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91200"/>
          </a:xfrm>
          <a:ln>
            <a:noFill/>
          </a:ln>
          <a:effectLst>
            <a:glow rad="139700">
              <a:schemeClr val="accent5">
                <a:satMod val="175000"/>
                <a:alpha val="40000"/>
              </a:schemeClr>
            </a:glow>
          </a:effectLst>
        </p:spPr>
        <p:txBody>
          <a:bodyPr>
            <a:normAutofit fontScale="70000" lnSpcReduction="20000"/>
          </a:bodyPr>
          <a:lstStyle/>
          <a:p>
            <a:pPr marL="0" indent="0" algn="ctr">
              <a:buFontTx/>
              <a:buNone/>
              <a:defRPr/>
            </a:pPr>
            <a:endParaRPr lang="en-US" sz="1400" b="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r>
              <a:rPr lang="en-US" sz="2200" b="1" i="1" dirty="0" smtClean="0">
                <a:solidFill>
                  <a:srgbClr val="0070C0"/>
                </a:solidFill>
                <a:latin typeface="Arial" pitchFamily="34" charset="0"/>
                <a:cs typeface="Arial" pitchFamily="34" charset="0"/>
              </a:rPr>
              <a:t>Remaining Issue from 2013 Gulf of Mexico Lease Sale</a:t>
            </a:r>
            <a:endParaRPr lang="en-US" sz="1600" b="1" i="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endParaRPr lang="en-US" sz="1400" b="1" dirty="0">
              <a:solidFill>
                <a:srgbClr val="0070C0"/>
              </a:solidFill>
              <a:latin typeface="Arial" pitchFamily="34" charset="0"/>
              <a:cs typeface="Arial" pitchFamily="34" charset="0"/>
            </a:endParaRPr>
          </a:p>
          <a:p>
            <a:pPr marL="0" indent="0" algn="ctr">
              <a:lnSpc>
                <a:spcPct val="120000"/>
              </a:lnSpc>
              <a:spcBef>
                <a:spcPts val="0"/>
              </a:spcBef>
              <a:buFontTx/>
              <a:buNone/>
              <a:defRPr/>
            </a:pPr>
            <a:endParaRPr lang="en-US" sz="1400" b="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endParaRPr lang="en-US" sz="1400" b="1" dirty="0">
              <a:solidFill>
                <a:srgbClr val="0070C0"/>
              </a:solidFill>
              <a:latin typeface="Arial" pitchFamily="34" charset="0"/>
              <a:cs typeface="Arial" pitchFamily="34" charset="0"/>
            </a:endParaRPr>
          </a:p>
          <a:p>
            <a:pPr>
              <a:lnSpc>
                <a:spcPct val="120000"/>
              </a:lnSpc>
            </a:pPr>
            <a:r>
              <a:rPr lang="en-US" sz="2000" b="1" i="1" dirty="0"/>
              <a:t>Western Planning Area (WPA) Lease Sale </a:t>
            </a:r>
            <a:r>
              <a:rPr lang="en-US" sz="2000" b="1" i="1" dirty="0" smtClean="0"/>
              <a:t>233</a:t>
            </a:r>
          </a:p>
          <a:p>
            <a:pPr>
              <a:lnSpc>
                <a:spcPct val="120000"/>
              </a:lnSpc>
            </a:pPr>
            <a:endParaRPr lang="en-US" sz="2000" b="1" dirty="0"/>
          </a:p>
          <a:p>
            <a:pPr lvl="1">
              <a:lnSpc>
                <a:spcPct val="120000"/>
              </a:lnSpc>
            </a:pPr>
            <a:r>
              <a:rPr lang="en-US" sz="1600" b="1" dirty="0" smtClean="0"/>
              <a:t>On August 28, 2013, BOEM announced that it had received at least one bid in WPA Sale 233 within the three statute mile boundary north of the continental shelf boundary between the United States and Mexico (i.e. the area to be governed by the U.S/Mexico transboundary agreement)</a:t>
            </a:r>
          </a:p>
          <a:p>
            <a:pPr lvl="1">
              <a:lnSpc>
                <a:spcPct val="120000"/>
              </a:lnSpc>
            </a:pPr>
            <a:endParaRPr lang="en-US" sz="1600" b="1" dirty="0"/>
          </a:p>
          <a:p>
            <a:pPr lvl="1">
              <a:lnSpc>
                <a:spcPct val="120000"/>
              </a:lnSpc>
            </a:pPr>
            <a:r>
              <a:rPr lang="en-US" sz="1600" b="1" dirty="0" smtClean="0"/>
              <a:t>In accordance with the Final Notice of WPA Sale 233, any bid(s) submitted on blocks in that area would not be opened until on or before 30 days following approval of the U.S./Mexico transboundary agreement, or by February 28, 2014, whichever occurs first</a:t>
            </a:r>
          </a:p>
          <a:p>
            <a:pPr lvl="1">
              <a:lnSpc>
                <a:spcPct val="120000"/>
              </a:lnSpc>
            </a:pPr>
            <a:endParaRPr lang="en-US" sz="1600" b="1" dirty="0" smtClean="0"/>
          </a:p>
          <a:p>
            <a:pPr lvl="1">
              <a:lnSpc>
                <a:spcPct val="120000"/>
              </a:lnSpc>
            </a:pPr>
            <a:r>
              <a:rPr lang="en-US" sz="1600" b="1" dirty="0" smtClean="0"/>
              <a:t>On December 26, 2013, President </a:t>
            </a:r>
            <a:r>
              <a:rPr lang="en-US" sz="1600" b="1" dirty="0"/>
              <a:t>Obama </a:t>
            </a:r>
            <a:r>
              <a:rPr lang="en-US" sz="1600" b="1" dirty="0" smtClean="0"/>
              <a:t>approved the U.S./Mexico transboundary agreement that had been signed on February 20, 2012</a:t>
            </a:r>
          </a:p>
          <a:p>
            <a:pPr lvl="1">
              <a:lnSpc>
                <a:spcPct val="120000"/>
              </a:lnSpc>
            </a:pPr>
            <a:endParaRPr lang="en-US" sz="1600" b="1" dirty="0"/>
          </a:p>
          <a:p>
            <a:pPr lvl="1">
              <a:lnSpc>
                <a:spcPct val="120000"/>
              </a:lnSpc>
            </a:pPr>
            <a:r>
              <a:rPr lang="en-US" sz="1600" b="1" dirty="0" smtClean="0"/>
              <a:t>January 25, 2014, is the deadline for BOEM to notify the bidder(s) from WPA Sale 233 of its decision related to the opening of the bid(s) as well as any associated details</a:t>
            </a:r>
          </a:p>
          <a:p>
            <a:pPr lvl="1">
              <a:lnSpc>
                <a:spcPct val="120000"/>
              </a:lnSpc>
            </a:pPr>
            <a:endParaRPr lang="en-US" sz="1600" b="1" dirty="0"/>
          </a:p>
          <a:p>
            <a:pPr lvl="1">
              <a:lnSpc>
                <a:spcPct val="120000"/>
              </a:lnSpc>
            </a:pPr>
            <a:r>
              <a:rPr lang="en-US" sz="1600" b="1" dirty="0" smtClean="0"/>
              <a:t>If BOEM does not give such notice by that deadline, BOEM will return the bid(s) unopened to the submitter(s)</a:t>
            </a:r>
          </a:p>
          <a:p>
            <a:pPr lvl="1">
              <a:lnSpc>
                <a:spcPct val="120000"/>
              </a:lnSpc>
            </a:pPr>
            <a:endParaRPr lang="en-US" sz="1600" b="1" dirty="0"/>
          </a:p>
          <a:p>
            <a:pPr lvl="1">
              <a:lnSpc>
                <a:spcPct val="120000"/>
              </a:lnSpc>
            </a:pPr>
            <a:r>
              <a:rPr lang="en-US" sz="1600" b="1" dirty="0" smtClean="0"/>
              <a:t>In the event such notification to open the bid(s) is made by that deadline, affected bidder(s) may withdraw their bid(s) at any time after such notice up until 10 AM Central time on the day before scheduled bid opening</a:t>
            </a:r>
          </a:p>
          <a:p>
            <a:pPr lvl="1">
              <a:lnSpc>
                <a:spcPct val="120000"/>
              </a:lnSpc>
            </a:pPr>
            <a:endParaRPr lang="en-US" sz="1600" b="1" dirty="0"/>
          </a:p>
          <a:p>
            <a:pPr lvl="1">
              <a:lnSpc>
                <a:spcPct val="120000"/>
              </a:lnSpc>
            </a:pPr>
            <a:r>
              <a:rPr lang="en-US" sz="1600" b="1" dirty="0" smtClean="0"/>
              <a:t>BOEM will not disclose which block(s) received bid(s) or the name(s) of bidder(s) on block(s) unless and until the bid(s) are opened</a:t>
            </a:r>
          </a:p>
        </p:txBody>
      </p:sp>
    </p:spTree>
    <p:extLst>
      <p:ext uri="{BB962C8B-B14F-4D97-AF65-F5344CB8AC3E}">
        <p14:creationId xmlns:p14="http://schemas.microsoft.com/office/powerpoint/2010/main" val="1969449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91200"/>
          </a:xfrm>
          <a:ln>
            <a:noFill/>
          </a:ln>
          <a:effectLst>
            <a:glow rad="139700">
              <a:schemeClr val="accent5">
                <a:satMod val="175000"/>
                <a:alpha val="40000"/>
              </a:schemeClr>
            </a:glow>
          </a:effectLst>
        </p:spPr>
        <p:txBody>
          <a:bodyPr>
            <a:normAutofit fontScale="92500" lnSpcReduction="20000"/>
          </a:bodyPr>
          <a:lstStyle/>
          <a:p>
            <a:pPr marL="0" indent="0" algn="ctr">
              <a:buFontTx/>
              <a:buNone/>
              <a:defRPr/>
            </a:pPr>
            <a:endParaRPr lang="en-US" sz="1400" b="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r>
              <a:rPr lang="en-US" sz="1600" b="1" i="1" dirty="0" smtClean="0">
                <a:solidFill>
                  <a:srgbClr val="0070C0"/>
                </a:solidFill>
                <a:latin typeface="Arial" pitchFamily="34" charset="0"/>
                <a:cs typeface="Arial" pitchFamily="34" charset="0"/>
              </a:rPr>
              <a:t>General BOEM Plan Forward Regarding U.S./Mexico Transboundary Agreement Leases </a:t>
            </a:r>
          </a:p>
          <a:p>
            <a:pPr marL="0" indent="0" algn="ctr">
              <a:lnSpc>
                <a:spcPct val="120000"/>
              </a:lnSpc>
              <a:spcBef>
                <a:spcPts val="0"/>
              </a:spcBef>
              <a:buFontTx/>
              <a:buNone/>
              <a:defRPr/>
            </a:pPr>
            <a:endParaRPr lang="en-US" sz="1400" b="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endParaRPr lang="en-US" sz="1400" b="1" dirty="0">
              <a:solidFill>
                <a:srgbClr val="0070C0"/>
              </a:solidFill>
              <a:latin typeface="Arial" pitchFamily="34" charset="0"/>
              <a:cs typeface="Arial" pitchFamily="34" charset="0"/>
            </a:endParaRPr>
          </a:p>
          <a:p>
            <a:pPr>
              <a:lnSpc>
                <a:spcPct val="120000"/>
              </a:lnSpc>
            </a:pPr>
            <a:r>
              <a:rPr lang="en-US" sz="1500" b="1" dirty="0" smtClean="0"/>
              <a:t>BOEM will apply the terms of the agreement to any lease wholly or partially within the boundary area specified by the agreement</a:t>
            </a:r>
          </a:p>
          <a:p>
            <a:pPr>
              <a:lnSpc>
                <a:spcPct val="120000"/>
              </a:lnSpc>
            </a:pPr>
            <a:endParaRPr lang="en-US" sz="1100" b="1" dirty="0"/>
          </a:p>
          <a:p>
            <a:pPr>
              <a:lnSpc>
                <a:spcPct val="120000"/>
              </a:lnSpc>
            </a:pPr>
            <a:r>
              <a:rPr lang="en-US" sz="1500" b="1" dirty="0" smtClean="0"/>
              <a:t>All applicable activities carried out under such lease must comply with the terms of the agreement and any related law or regulation</a:t>
            </a:r>
          </a:p>
          <a:p>
            <a:pPr>
              <a:lnSpc>
                <a:spcPct val="120000"/>
              </a:lnSpc>
            </a:pPr>
            <a:endParaRPr lang="en-US" sz="1100" b="1" dirty="0"/>
          </a:p>
          <a:p>
            <a:pPr>
              <a:lnSpc>
                <a:spcPct val="120000"/>
              </a:lnSpc>
            </a:pPr>
            <a:r>
              <a:rPr lang="en-US" sz="1500" b="1" dirty="0" smtClean="0"/>
              <a:t>The agreement makes it possible for the U.S. lessee to enter into voluntary unitization agreement with a licensee of the United Mexican States to explore  or </a:t>
            </a:r>
            <a:r>
              <a:rPr lang="en-US" sz="1500" b="1" dirty="0"/>
              <a:t>develop </a:t>
            </a:r>
            <a:r>
              <a:rPr lang="en-US" sz="1500" b="1" dirty="0" smtClean="0"/>
              <a:t>a transboundary reservoir </a:t>
            </a:r>
            <a:r>
              <a:rPr lang="en-US" sz="1500" b="1" dirty="0"/>
              <a:t>or geologic hydrocarbon </a:t>
            </a:r>
            <a:r>
              <a:rPr lang="en-US" sz="1500" b="1" dirty="0" smtClean="0"/>
              <a:t>structure </a:t>
            </a:r>
            <a:r>
              <a:rPr lang="en-US" sz="1500" b="1" dirty="0"/>
              <a:t>that </a:t>
            </a:r>
            <a:r>
              <a:rPr lang="en-US" sz="1500" b="1" dirty="0" smtClean="0"/>
              <a:t>extends </a:t>
            </a:r>
            <a:r>
              <a:rPr lang="en-US" sz="1500" b="1" dirty="0"/>
              <a:t>across the </a:t>
            </a:r>
            <a:r>
              <a:rPr lang="en-US" sz="1500" b="1" dirty="0" smtClean="0"/>
              <a:t>delimitation </a:t>
            </a:r>
            <a:r>
              <a:rPr lang="en-US" sz="1500" b="1" dirty="0"/>
              <a:t>line, as defined in the </a:t>
            </a:r>
            <a:r>
              <a:rPr lang="en-US" sz="1500" b="1" dirty="0" smtClean="0"/>
              <a:t>agreement</a:t>
            </a:r>
          </a:p>
          <a:p>
            <a:pPr>
              <a:lnSpc>
                <a:spcPct val="120000"/>
              </a:lnSpc>
            </a:pPr>
            <a:endParaRPr lang="en-US" sz="1100" b="1" dirty="0"/>
          </a:p>
          <a:p>
            <a:pPr lvl="0">
              <a:lnSpc>
                <a:spcPct val="120000"/>
              </a:lnSpc>
            </a:pPr>
            <a:r>
              <a:rPr lang="en-US" sz="1500" b="1" dirty="0" smtClean="0"/>
              <a:t>The U.S. may be obligated </a:t>
            </a:r>
            <a:r>
              <a:rPr lang="en-US" sz="1500" b="1" dirty="0"/>
              <a:t>under the </a:t>
            </a:r>
            <a:r>
              <a:rPr lang="en-US" sz="1500" b="1" dirty="0" smtClean="0"/>
              <a:t>agreement to:</a:t>
            </a:r>
          </a:p>
          <a:p>
            <a:pPr lvl="1">
              <a:lnSpc>
                <a:spcPct val="120000"/>
              </a:lnSpc>
            </a:pPr>
            <a:endParaRPr lang="en-US" sz="1100" b="1" dirty="0" smtClean="0"/>
          </a:p>
          <a:p>
            <a:pPr lvl="1">
              <a:lnSpc>
                <a:spcPct val="120000"/>
              </a:lnSpc>
            </a:pPr>
            <a:r>
              <a:rPr lang="en-US" sz="1300" b="1" dirty="0" smtClean="0"/>
              <a:t>Provide </a:t>
            </a:r>
            <a:r>
              <a:rPr lang="en-US" sz="1300" b="1" dirty="0"/>
              <a:t>information that may be considered confidential, commercial or proprietary to a third-party or the Government of the United Mexican </a:t>
            </a:r>
            <a:r>
              <a:rPr lang="en-US" sz="1300" b="1" dirty="0" smtClean="0"/>
              <a:t>States</a:t>
            </a:r>
          </a:p>
          <a:p>
            <a:pPr lvl="0">
              <a:lnSpc>
                <a:spcPct val="120000"/>
              </a:lnSpc>
            </a:pPr>
            <a:endParaRPr lang="en-US" sz="1100" b="1" dirty="0" smtClean="0"/>
          </a:p>
          <a:p>
            <a:pPr lvl="1">
              <a:lnSpc>
                <a:spcPct val="120000"/>
              </a:lnSpc>
            </a:pPr>
            <a:r>
              <a:rPr lang="en-US" sz="1300" b="1" dirty="0" smtClean="0"/>
              <a:t>Prohibit </a:t>
            </a:r>
            <a:r>
              <a:rPr lang="en-US" sz="1300" b="1" dirty="0"/>
              <a:t>commencement of production on a </a:t>
            </a:r>
            <a:r>
              <a:rPr lang="en-US" sz="1300" b="1" dirty="0" smtClean="0"/>
              <a:t>lease</a:t>
            </a:r>
          </a:p>
          <a:p>
            <a:pPr lvl="1">
              <a:lnSpc>
                <a:spcPct val="120000"/>
              </a:lnSpc>
            </a:pPr>
            <a:endParaRPr lang="en-US" sz="1100" b="1" dirty="0"/>
          </a:p>
          <a:p>
            <a:pPr lvl="1">
              <a:lnSpc>
                <a:spcPct val="120000"/>
              </a:lnSpc>
            </a:pPr>
            <a:r>
              <a:rPr lang="en-US" sz="1300" b="1" dirty="0" smtClean="0"/>
              <a:t>Seek </a:t>
            </a:r>
            <a:r>
              <a:rPr lang="en-US" sz="1300" b="1" dirty="0"/>
              <a:t>development of a transboundary reservoir under a unitization </a:t>
            </a:r>
            <a:r>
              <a:rPr lang="en-US" sz="1300" b="1" dirty="0" smtClean="0"/>
              <a:t>agreement</a:t>
            </a:r>
          </a:p>
          <a:p>
            <a:pPr>
              <a:lnSpc>
                <a:spcPct val="120000"/>
              </a:lnSpc>
            </a:pPr>
            <a:endParaRPr lang="en-US" sz="1100" b="1" dirty="0"/>
          </a:p>
          <a:p>
            <a:pPr lvl="0">
              <a:lnSpc>
                <a:spcPct val="120000"/>
              </a:lnSpc>
            </a:pPr>
            <a:r>
              <a:rPr lang="en-US" sz="1500" b="1" dirty="0" smtClean="0"/>
              <a:t>Details regarding all of the above requirements will be provided by BOEM before final bid submission or withdrawal deadline</a:t>
            </a:r>
            <a:endParaRPr lang="en-US" sz="1500" b="1" dirty="0"/>
          </a:p>
          <a:p>
            <a:pPr lvl="1">
              <a:lnSpc>
                <a:spcPct val="120000"/>
              </a:lnSpc>
            </a:pPr>
            <a:endParaRPr lang="en-US" sz="1300" b="1" dirty="0" smtClean="0"/>
          </a:p>
          <a:p>
            <a:pPr>
              <a:lnSpc>
                <a:spcPct val="120000"/>
              </a:lnSpc>
            </a:pPr>
            <a:endParaRPr lang="en-US" sz="1300" b="1" dirty="0" smtClean="0"/>
          </a:p>
        </p:txBody>
      </p:sp>
    </p:spTree>
    <p:extLst>
      <p:ext uri="{BB962C8B-B14F-4D97-AF65-F5344CB8AC3E}">
        <p14:creationId xmlns:p14="http://schemas.microsoft.com/office/powerpoint/2010/main" val="4214912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91200"/>
          </a:xfrm>
          <a:ln>
            <a:noFill/>
          </a:ln>
          <a:effectLst>
            <a:glow rad="139700">
              <a:schemeClr val="accent5">
                <a:satMod val="175000"/>
                <a:alpha val="40000"/>
              </a:schemeClr>
            </a:glow>
          </a:effectLst>
        </p:spPr>
        <p:txBody>
          <a:bodyPr>
            <a:normAutofit fontScale="25000" lnSpcReduction="20000"/>
          </a:bodyPr>
          <a:lstStyle/>
          <a:p>
            <a:pPr marL="0" indent="0" algn="ctr">
              <a:buFontTx/>
              <a:buNone/>
              <a:defRPr/>
            </a:pPr>
            <a:endParaRPr lang="en-US" sz="1400" b="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r>
              <a:rPr lang="en-US" sz="5200" b="1" i="1" dirty="0" smtClean="0">
                <a:solidFill>
                  <a:srgbClr val="0070C0"/>
                </a:solidFill>
                <a:latin typeface="Arial" pitchFamily="34" charset="0"/>
                <a:cs typeface="Arial" pitchFamily="34" charset="0"/>
              </a:rPr>
              <a:t>Recently Completed or Ongoing BOEM GOM Region Prelease Environmental Impact Statements</a:t>
            </a:r>
          </a:p>
          <a:p>
            <a:pPr marL="0" indent="0" algn="ctr">
              <a:lnSpc>
                <a:spcPct val="120000"/>
              </a:lnSpc>
              <a:spcBef>
                <a:spcPts val="0"/>
              </a:spcBef>
              <a:buFontTx/>
              <a:buNone/>
              <a:defRPr/>
            </a:pPr>
            <a:endParaRPr lang="en-US" sz="1400" b="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endParaRPr lang="en-US" sz="1400" b="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endParaRPr lang="en-US" sz="1400" b="1" dirty="0">
              <a:solidFill>
                <a:srgbClr val="0070C0"/>
              </a:solidFill>
              <a:latin typeface="Arial" pitchFamily="34" charset="0"/>
              <a:cs typeface="Arial" pitchFamily="34" charset="0"/>
            </a:endParaRPr>
          </a:p>
          <a:p>
            <a:pPr>
              <a:lnSpc>
                <a:spcPct val="120000"/>
              </a:lnSpc>
            </a:pPr>
            <a:r>
              <a:rPr lang="en-US" sz="5200" b="1" i="1" dirty="0" smtClean="0"/>
              <a:t>Environmental Impact Statement  (EIS) for two Eastern Planning Area sales:</a:t>
            </a:r>
          </a:p>
          <a:p>
            <a:pPr>
              <a:lnSpc>
                <a:spcPct val="120000"/>
              </a:lnSpc>
            </a:pPr>
            <a:endParaRPr lang="en-US" sz="1600" b="1" dirty="0" smtClean="0"/>
          </a:p>
          <a:p>
            <a:pPr lvl="1">
              <a:lnSpc>
                <a:spcPct val="120000"/>
              </a:lnSpc>
            </a:pPr>
            <a:r>
              <a:rPr lang="en-US" sz="4800" b="1" dirty="0" smtClean="0"/>
              <a:t>Eastern Planning Area (EPA) Sales 225 (2014) and 226 (2016)</a:t>
            </a:r>
          </a:p>
          <a:p>
            <a:pPr lvl="1">
              <a:lnSpc>
                <a:spcPct val="120000"/>
              </a:lnSpc>
            </a:pPr>
            <a:r>
              <a:rPr lang="en-US" sz="4800" b="1" dirty="0" smtClean="0"/>
              <a:t>Final EIS was publicly released in October 2013</a:t>
            </a:r>
          </a:p>
          <a:p>
            <a:pPr lvl="1">
              <a:lnSpc>
                <a:spcPct val="120000"/>
              </a:lnSpc>
            </a:pPr>
            <a:endParaRPr lang="en-US" sz="4000" b="1" dirty="0"/>
          </a:p>
          <a:p>
            <a:pPr>
              <a:lnSpc>
                <a:spcPct val="120000"/>
              </a:lnSpc>
            </a:pPr>
            <a:r>
              <a:rPr lang="en-US" sz="5200" b="1" i="1" dirty="0" smtClean="0"/>
              <a:t>Supplemental </a:t>
            </a:r>
            <a:r>
              <a:rPr lang="en-US" sz="5200" b="1" i="1" dirty="0"/>
              <a:t>Environmental Impact </a:t>
            </a:r>
            <a:r>
              <a:rPr lang="en-US" sz="5200" b="1" i="1" dirty="0" smtClean="0"/>
              <a:t>Statement </a:t>
            </a:r>
            <a:r>
              <a:rPr lang="en-US" sz="5200" b="1" i="1" dirty="0"/>
              <a:t>(</a:t>
            </a:r>
            <a:r>
              <a:rPr lang="en-US" sz="5200" b="1" i="1" dirty="0" smtClean="0"/>
              <a:t>SEIS) for three Western Planning Area sales:</a:t>
            </a:r>
          </a:p>
          <a:p>
            <a:pPr>
              <a:lnSpc>
                <a:spcPct val="120000"/>
              </a:lnSpc>
            </a:pPr>
            <a:endParaRPr lang="en-US" sz="1600" b="1" dirty="0" smtClean="0"/>
          </a:p>
          <a:p>
            <a:pPr lvl="1">
              <a:lnSpc>
                <a:spcPct val="120000"/>
              </a:lnSpc>
            </a:pPr>
            <a:r>
              <a:rPr lang="en-US" sz="4800" b="1" dirty="0" smtClean="0"/>
              <a:t>Western  Planning </a:t>
            </a:r>
            <a:r>
              <a:rPr lang="en-US" sz="4800" b="1" dirty="0"/>
              <a:t>Area (WPA) Sales </a:t>
            </a:r>
            <a:r>
              <a:rPr lang="en-US" sz="4800" b="1" dirty="0" smtClean="0"/>
              <a:t>238 (2014), </a:t>
            </a:r>
            <a:r>
              <a:rPr lang="en-US" sz="4800" b="1" dirty="0"/>
              <a:t>246</a:t>
            </a:r>
            <a:r>
              <a:rPr lang="en-US" sz="4800" b="1" dirty="0" smtClean="0"/>
              <a:t>, (2015), </a:t>
            </a:r>
            <a:r>
              <a:rPr lang="en-US" sz="4800" b="1" dirty="0"/>
              <a:t>and 248 </a:t>
            </a:r>
            <a:r>
              <a:rPr lang="en-US" sz="4800" b="1" dirty="0" smtClean="0"/>
              <a:t> (2016)</a:t>
            </a:r>
          </a:p>
          <a:p>
            <a:pPr lvl="1">
              <a:lnSpc>
                <a:spcPct val="120000"/>
              </a:lnSpc>
            </a:pPr>
            <a:r>
              <a:rPr lang="en-US" sz="4800" b="1" dirty="0" smtClean="0"/>
              <a:t>Draft SEIS was publicly released in October 2013</a:t>
            </a:r>
          </a:p>
          <a:p>
            <a:pPr lvl="1">
              <a:lnSpc>
                <a:spcPct val="120000"/>
              </a:lnSpc>
            </a:pPr>
            <a:r>
              <a:rPr lang="en-US" sz="4800" b="1" dirty="0" smtClean="0"/>
              <a:t>Tentative date for public release of Final SEIS is March 2014</a:t>
            </a:r>
          </a:p>
          <a:p>
            <a:pPr lvl="1">
              <a:lnSpc>
                <a:spcPct val="120000"/>
              </a:lnSpc>
            </a:pPr>
            <a:endParaRPr lang="en-US" sz="4000" b="1" dirty="0" smtClean="0"/>
          </a:p>
          <a:p>
            <a:pPr>
              <a:lnSpc>
                <a:spcPct val="120000"/>
              </a:lnSpc>
            </a:pPr>
            <a:r>
              <a:rPr lang="en-US" sz="5200" b="1" i="1" dirty="0" smtClean="0"/>
              <a:t>Supplemental </a:t>
            </a:r>
            <a:r>
              <a:rPr lang="en-US" sz="5200" b="1" i="1" dirty="0"/>
              <a:t>Environmental Impact </a:t>
            </a:r>
            <a:r>
              <a:rPr lang="en-US" sz="5200" b="1" i="1" dirty="0" smtClean="0"/>
              <a:t>Statement </a:t>
            </a:r>
            <a:r>
              <a:rPr lang="en-US" sz="5200" b="1" i="1" dirty="0"/>
              <a:t>(</a:t>
            </a:r>
            <a:r>
              <a:rPr lang="en-US" sz="5200" b="1" i="1" dirty="0" smtClean="0"/>
              <a:t>SEIS) </a:t>
            </a:r>
            <a:r>
              <a:rPr lang="en-US" sz="5200" b="1" i="1" dirty="0"/>
              <a:t>for three </a:t>
            </a:r>
            <a:r>
              <a:rPr lang="en-US" sz="5200" b="1" i="1" dirty="0" smtClean="0"/>
              <a:t>Central </a:t>
            </a:r>
            <a:r>
              <a:rPr lang="en-US" sz="5200" b="1" i="1" dirty="0"/>
              <a:t>Planning Area </a:t>
            </a:r>
            <a:r>
              <a:rPr lang="en-US" sz="5200" b="1" i="1" dirty="0" smtClean="0"/>
              <a:t>sales:</a:t>
            </a:r>
          </a:p>
          <a:p>
            <a:pPr>
              <a:lnSpc>
                <a:spcPct val="120000"/>
              </a:lnSpc>
            </a:pPr>
            <a:endParaRPr lang="en-US" sz="1600" b="1" i="1" dirty="0"/>
          </a:p>
          <a:p>
            <a:pPr lvl="1">
              <a:lnSpc>
                <a:spcPct val="120000"/>
              </a:lnSpc>
            </a:pPr>
            <a:r>
              <a:rPr lang="en-US" sz="4800" b="1" dirty="0" smtClean="0"/>
              <a:t>Central </a:t>
            </a:r>
            <a:r>
              <a:rPr lang="en-US" sz="4800" b="1" dirty="0"/>
              <a:t>Planning Area (WPA) Sales </a:t>
            </a:r>
            <a:r>
              <a:rPr lang="en-US" sz="4800" b="1" dirty="0" smtClean="0"/>
              <a:t>235 (2015),  241 (2016), and 247 (2017)</a:t>
            </a:r>
            <a:endParaRPr lang="en-US" sz="4800" b="1" dirty="0"/>
          </a:p>
          <a:p>
            <a:pPr lvl="1">
              <a:lnSpc>
                <a:spcPct val="120000"/>
              </a:lnSpc>
            </a:pPr>
            <a:r>
              <a:rPr lang="en-US" sz="4800" b="1" dirty="0"/>
              <a:t>Tentative date for public release </a:t>
            </a:r>
            <a:r>
              <a:rPr lang="en-US" sz="4800" b="1" dirty="0" smtClean="0"/>
              <a:t>of Draft SEIS is March 2014</a:t>
            </a:r>
            <a:endParaRPr lang="en-US" sz="4800" b="1" dirty="0"/>
          </a:p>
          <a:p>
            <a:pPr lvl="1">
              <a:lnSpc>
                <a:spcPct val="120000"/>
              </a:lnSpc>
            </a:pPr>
            <a:r>
              <a:rPr lang="en-US" sz="4800" b="1" dirty="0" smtClean="0"/>
              <a:t>Tentative date for public release of Final SEIS is September 2014</a:t>
            </a:r>
          </a:p>
          <a:p>
            <a:pPr marL="457200" lvl="1" indent="0">
              <a:lnSpc>
                <a:spcPct val="120000"/>
              </a:lnSpc>
              <a:buNone/>
            </a:pPr>
            <a:endParaRPr lang="en-US" sz="4000" b="1" dirty="0"/>
          </a:p>
          <a:p>
            <a:pPr>
              <a:lnSpc>
                <a:spcPct val="120000"/>
              </a:lnSpc>
            </a:pPr>
            <a:r>
              <a:rPr lang="en-US" sz="5200" b="1" i="1" dirty="0" smtClean="0"/>
              <a:t>Programmatic </a:t>
            </a:r>
            <a:r>
              <a:rPr lang="en-US" sz="5200" b="1" i="1" dirty="0"/>
              <a:t>Environmental Impact Statement </a:t>
            </a:r>
            <a:r>
              <a:rPr lang="en-US" sz="5200" b="1" i="1" dirty="0" smtClean="0"/>
              <a:t>(PEIS</a:t>
            </a:r>
            <a:r>
              <a:rPr lang="en-US" sz="5200" b="1" i="1" dirty="0"/>
              <a:t>) for </a:t>
            </a:r>
            <a:r>
              <a:rPr lang="en-US" sz="5200" b="1" i="1" dirty="0" smtClean="0"/>
              <a:t>mid/south Atlantic Geological &amp; Geophysical (G&amp;G):</a:t>
            </a:r>
          </a:p>
          <a:p>
            <a:pPr>
              <a:lnSpc>
                <a:spcPct val="120000"/>
              </a:lnSpc>
            </a:pPr>
            <a:endParaRPr lang="en-US" sz="1600" b="1" i="1" dirty="0" smtClean="0"/>
          </a:p>
          <a:p>
            <a:pPr lvl="1">
              <a:lnSpc>
                <a:spcPct val="120000"/>
              </a:lnSpc>
            </a:pPr>
            <a:r>
              <a:rPr lang="en-US" sz="4800" b="1" dirty="0" smtClean="0"/>
              <a:t>Covers proposed G&amp;G activities in three program areas (marine minerals, oil/gas, renewable energy)</a:t>
            </a:r>
            <a:endParaRPr lang="en-US" sz="4800" b="1" dirty="0"/>
          </a:p>
          <a:p>
            <a:pPr lvl="1">
              <a:lnSpc>
                <a:spcPct val="120000"/>
              </a:lnSpc>
            </a:pPr>
            <a:r>
              <a:rPr lang="en-US" sz="4800" b="1" dirty="0" smtClean="0"/>
              <a:t>Draft PEIS was publicly released in March 2012</a:t>
            </a:r>
            <a:endParaRPr lang="en-US" sz="4800" b="1" dirty="0"/>
          </a:p>
          <a:p>
            <a:pPr lvl="1">
              <a:lnSpc>
                <a:spcPct val="120000"/>
              </a:lnSpc>
            </a:pPr>
            <a:r>
              <a:rPr lang="en-US" sz="4800" b="1" dirty="0"/>
              <a:t>Tentative date for public release of Final </a:t>
            </a:r>
            <a:r>
              <a:rPr lang="en-US" sz="4800" b="1" dirty="0" smtClean="0"/>
              <a:t>PEIS </a:t>
            </a:r>
            <a:r>
              <a:rPr lang="en-US" sz="4800" b="1" dirty="0"/>
              <a:t>is </a:t>
            </a:r>
            <a:r>
              <a:rPr lang="en-US" sz="4800" b="1" dirty="0" smtClean="0"/>
              <a:t>February 2014</a:t>
            </a:r>
          </a:p>
          <a:p>
            <a:pPr lvl="1">
              <a:lnSpc>
                <a:spcPct val="120000"/>
              </a:lnSpc>
            </a:pPr>
            <a:endParaRPr lang="en-US" sz="4000" b="1" dirty="0"/>
          </a:p>
          <a:p>
            <a:pPr>
              <a:lnSpc>
                <a:spcPct val="120000"/>
              </a:lnSpc>
            </a:pPr>
            <a:r>
              <a:rPr lang="en-US" sz="5200" b="1" i="1" dirty="0" smtClean="0"/>
              <a:t>Programmatic </a:t>
            </a:r>
            <a:r>
              <a:rPr lang="en-US" sz="5200" b="1" i="1" dirty="0"/>
              <a:t>Environmental Impact Statement (PEIS) for </a:t>
            </a:r>
            <a:r>
              <a:rPr lang="en-US" sz="5200" b="1" i="1" dirty="0" smtClean="0"/>
              <a:t>Gulf of Mexico Geological &amp; </a:t>
            </a:r>
            <a:r>
              <a:rPr lang="en-US" sz="5200" b="1" i="1" dirty="0"/>
              <a:t>Geophysical (G&amp;G) </a:t>
            </a:r>
            <a:r>
              <a:rPr lang="en-US" sz="5200" b="1" i="1" dirty="0" smtClean="0"/>
              <a:t>:</a:t>
            </a:r>
          </a:p>
          <a:p>
            <a:pPr>
              <a:lnSpc>
                <a:spcPct val="120000"/>
              </a:lnSpc>
            </a:pPr>
            <a:endParaRPr lang="en-US" sz="1600" b="1" i="1" dirty="0"/>
          </a:p>
          <a:p>
            <a:pPr lvl="1">
              <a:lnSpc>
                <a:spcPct val="120000"/>
              </a:lnSpc>
            </a:pPr>
            <a:r>
              <a:rPr lang="en-US" sz="4800" b="1" dirty="0" smtClean="0"/>
              <a:t>Covers proposed G&amp;G activities in three program areas (marine minerals, oil/gas, renewable energy)</a:t>
            </a:r>
            <a:endParaRPr lang="en-US" sz="4800" b="1" dirty="0"/>
          </a:p>
          <a:p>
            <a:pPr lvl="1">
              <a:lnSpc>
                <a:spcPct val="120000"/>
              </a:lnSpc>
            </a:pPr>
            <a:r>
              <a:rPr lang="en-US" sz="4800" b="1" dirty="0" smtClean="0"/>
              <a:t>Tentative date for public release of Draft PEIS is late 2014</a:t>
            </a:r>
            <a:endParaRPr lang="en-US" sz="4800" b="1" dirty="0"/>
          </a:p>
          <a:p>
            <a:pPr lvl="1">
              <a:lnSpc>
                <a:spcPct val="120000"/>
              </a:lnSpc>
            </a:pPr>
            <a:r>
              <a:rPr lang="en-US" sz="4800" b="1" dirty="0"/>
              <a:t>Tentative date for public release of Final PEIS is </a:t>
            </a:r>
            <a:r>
              <a:rPr lang="en-US" sz="4800" b="1" dirty="0" smtClean="0"/>
              <a:t>December 2015</a:t>
            </a:r>
            <a:endParaRPr lang="en-US" sz="4800" b="1" dirty="0"/>
          </a:p>
          <a:p>
            <a:pPr lvl="1">
              <a:lnSpc>
                <a:spcPct val="120000"/>
              </a:lnSpc>
            </a:pPr>
            <a:endParaRPr lang="en-US" sz="5200" b="1" dirty="0"/>
          </a:p>
          <a:p>
            <a:pPr>
              <a:lnSpc>
                <a:spcPct val="120000"/>
              </a:lnSpc>
            </a:pPr>
            <a:endParaRPr lang="en-US" sz="5200" b="1" dirty="0" smtClean="0"/>
          </a:p>
        </p:txBody>
      </p:sp>
    </p:spTree>
    <p:extLst>
      <p:ext uri="{BB962C8B-B14F-4D97-AF65-F5344CB8AC3E}">
        <p14:creationId xmlns:p14="http://schemas.microsoft.com/office/powerpoint/2010/main" val="865599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91200"/>
          </a:xfrm>
          <a:ln>
            <a:noFill/>
          </a:ln>
          <a:effectLst>
            <a:glow rad="139700">
              <a:schemeClr val="accent5">
                <a:satMod val="175000"/>
                <a:alpha val="40000"/>
              </a:schemeClr>
            </a:glow>
          </a:effectLst>
        </p:spPr>
        <p:txBody>
          <a:bodyPr>
            <a:normAutofit/>
          </a:bodyPr>
          <a:lstStyle/>
          <a:p>
            <a:pPr marL="0" indent="0" algn="ctr">
              <a:lnSpc>
                <a:spcPct val="120000"/>
              </a:lnSpc>
              <a:spcBef>
                <a:spcPts val="0"/>
              </a:spcBef>
              <a:buFontTx/>
              <a:buNone/>
              <a:defRPr/>
            </a:pPr>
            <a:endParaRPr lang="en-US" sz="2500" b="1" i="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r>
              <a:rPr lang="en-US" sz="2000" b="1" i="1" dirty="0" smtClean="0">
                <a:solidFill>
                  <a:srgbClr val="0070C0"/>
                </a:solidFill>
                <a:latin typeface="Arial" pitchFamily="34" charset="0"/>
                <a:cs typeface="Arial" pitchFamily="34" charset="0"/>
              </a:rPr>
              <a:t>Reminder about Disclosure of Conviction Requirements</a:t>
            </a:r>
          </a:p>
          <a:p>
            <a:pPr marL="0" indent="0" algn="ctr">
              <a:lnSpc>
                <a:spcPct val="120000"/>
              </a:lnSpc>
              <a:spcBef>
                <a:spcPts val="0"/>
              </a:spcBef>
              <a:buFontTx/>
              <a:buNone/>
              <a:defRPr/>
            </a:pPr>
            <a:endParaRPr lang="en-US" sz="1400" b="1" i="1" dirty="0" smtClean="0">
              <a:solidFill>
                <a:srgbClr val="0070C0"/>
              </a:solidFill>
              <a:latin typeface="Arial" pitchFamily="34" charset="0"/>
              <a:cs typeface="Arial" pitchFamily="34" charset="0"/>
            </a:endParaRPr>
          </a:p>
          <a:p>
            <a:pPr marL="0" indent="0" algn="ctr">
              <a:lnSpc>
                <a:spcPct val="120000"/>
              </a:lnSpc>
              <a:spcBef>
                <a:spcPts val="0"/>
              </a:spcBef>
              <a:buFontTx/>
              <a:buNone/>
              <a:defRPr/>
            </a:pPr>
            <a:endParaRPr lang="en-US" sz="1400" b="1" i="1" dirty="0">
              <a:solidFill>
                <a:srgbClr val="0070C0"/>
              </a:solidFill>
              <a:latin typeface="Arial" pitchFamily="34" charset="0"/>
              <a:cs typeface="Arial" pitchFamily="34" charset="0"/>
            </a:endParaRPr>
          </a:p>
          <a:p>
            <a:pPr lvl="1">
              <a:spcAft>
                <a:spcPts val="600"/>
              </a:spcAft>
              <a:buClr>
                <a:schemeClr val="accent1">
                  <a:lumMod val="50000"/>
                </a:schemeClr>
              </a:buClr>
              <a:buSzPct val="100000"/>
              <a:buFont typeface="Arial" panose="020B0604020202020204" pitchFamily="34" charset="0"/>
              <a:buChar char="•"/>
              <a:defRPr/>
            </a:pPr>
            <a:r>
              <a:rPr lang="en-US" sz="1500" b="1" dirty="0" smtClean="0"/>
              <a:t>If </a:t>
            </a:r>
            <a:r>
              <a:rPr lang="en-US" sz="1500" b="1" dirty="0"/>
              <a:t>a company receives a conviction for violating a federal law, such conviction may result in an exclusion by other Federal agencies to enter into a contract with that company</a:t>
            </a:r>
            <a:r>
              <a:rPr lang="en-US" sz="1500" b="1" dirty="0" smtClean="0"/>
              <a:t>.</a:t>
            </a:r>
          </a:p>
          <a:p>
            <a:pPr lvl="1">
              <a:spcAft>
                <a:spcPts val="600"/>
              </a:spcAft>
              <a:buClr>
                <a:schemeClr val="accent1">
                  <a:lumMod val="50000"/>
                </a:schemeClr>
              </a:buClr>
              <a:buSzPct val="100000"/>
              <a:buFont typeface="Arial" panose="020B0604020202020204" pitchFamily="34" charset="0"/>
              <a:buChar char="•"/>
              <a:defRPr/>
            </a:pPr>
            <a:endParaRPr lang="en-US" sz="1500" b="1" dirty="0"/>
          </a:p>
          <a:p>
            <a:pPr lvl="1">
              <a:spcAft>
                <a:spcPts val="600"/>
              </a:spcAft>
              <a:buClr>
                <a:schemeClr val="accent1">
                  <a:lumMod val="50000"/>
                </a:schemeClr>
              </a:buClr>
              <a:buSzPct val="100000"/>
              <a:buFont typeface="Arial" panose="020B0604020202020204" pitchFamily="34" charset="0"/>
              <a:buChar char="•"/>
              <a:defRPr/>
            </a:pPr>
            <a:r>
              <a:rPr lang="en-US" sz="1500" b="1" dirty="0"/>
              <a:t>Before submitting a bid to BOEM, the company must notify BOEM in writing if it knows it is facing any </a:t>
            </a:r>
            <a:r>
              <a:rPr lang="en-US" sz="1500" b="1" dirty="0" smtClean="0"/>
              <a:t>criminal/civil charges </a:t>
            </a:r>
            <a:r>
              <a:rPr lang="en-US" sz="1500" b="1" dirty="0"/>
              <a:t>and </a:t>
            </a:r>
            <a:r>
              <a:rPr lang="en-US" sz="1500" b="1" dirty="0" smtClean="0"/>
              <a:t>offenses</a:t>
            </a:r>
            <a:r>
              <a:rPr lang="en-US" sz="1500" b="1" dirty="0"/>
              <a:t>, </a:t>
            </a:r>
            <a:r>
              <a:rPr lang="en-US" sz="1500" b="1" dirty="0" smtClean="0"/>
              <a:t>suspension</a:t>
            </a:r>
            <a:r>
              <a:rPr lang="en-US" sz="1500" b="1" dirty="0"/>
              <a:t>, or </a:t>
            </a:r>
            <a:r>
              <a:rPr lang="en-US" sz="1500" b="1" dirty="0" smtClean="0"/>
              <a:t>debarment</a:t>
            </a:r>
          </a:p>
          <a:p>
            <a:pPr lvl="1">
              <a:spcAft>
                <a:spcPts val="600"/>
              </a:spcAft>
              <a:buClr>
                <a:schemeClr val="accent1">
                  <a:lumMod val="50000"/>
                </a:schemeClr>
              </a:buClr>
              <a:buSzPct val="100000"/>
              <a:buFont typeface="Arial" panose="020B0604020202020204" pitchFamily="34" charset="0"/>
              <a:buChar char="•"/>
              <a:defRPr/>
            </a:pPr>
            <a:endParaRPr lang="en-US" sz="1500" b="1" dirty="0"/>
          </a:p>
          <a:p>
            <a:pPr lvl="1">
              <a:spcAft>
                <a:spcPts val="600"/>
              </a:spcAft>
              <a:buClr>
                <a:schemeClr val="accent1">
                  <a:lumMod val="50000"/>
                </a:schemeClr>
              </a:buClr>
              <a:buSzPct val="100000"/>
              <a:buFont typeface="Arial" panose="020B0604020202020204" pitchFamily="34" charset="0"/>
              <a:buChar char="•"/>
              <a:defRPr/>
            </a:pPr>
            <a:r>
              <a:rPr lang="en-US" sz="1500" b="1" dirty="0"/>
              <a:t>After obtaining a lease, the company must notify BOEM in writing if it learns that it failed to disclose information earlier or if circumstances have changed since obtaining the </a:t>
            </a:r>
            <a:r>
              <a:rPr lang="en-US" sz="1500" b="1" dirty="0" smtClean="0"/>
              <a:t>lease</a:t>
            </a:r>
          </a:p>
          <a:p>
            <a:pPr lvl="1">
              <a:spcAft>
                <a:spcPts val="600"/>
              </a:spcAft>
              <a:buClr>
                <a:schemeClr val="accent1">
                  <a:lumMod val="50000"/>
                </a:schemeClr>
              </a:buClr>
              <a:buSzPct val="100000"/>
              <a:buFont typeface="Arial" panose="020B0604020202020204" pitchFamily="34" charset="0"/>
              <a:buChar char="•"/>
              <a:defRPr/>
            </a:pPr>
            <a:endParaRPr lang="en-US" sz="1500" b="1" dirty="0"/>
          </a:p>
          <a:p>
            <a:pPr lvl="1">
              <a:spcAft>
                <a:spcPts val="600"/>
              </a:spcAft>
              <a:buClr>
                <a:schemeClr val="accent1">
                  <a:lumMod val="50000"/>
                </a:schemeClr>
              </a:buClr>
              <a:buSzPct val="100000"/>
              <a:buFont typeface="Arial" panose="020B0604020202020204" pitchFamily="34" charset="0"/>
              <a:buChar char="•"/>
              <a:defRPr/>
            </a:pPr>
            <a:r>
              <a:rPr lang="en-US" sz="1500" b="1" dirty="0"/>
              <a:t>If the company is convicted of any of these offenses, it </a:t>
            </a:r>
            <a:r>
              <a:rPr lang="en-US" sz="1500" b="1" dirty="0" smtClean="0"/>
              <a:t>is automatically disqualified </a:t>
            </a:r>
            <a:r>
              <a:rPr lang="en-US" sz="1500" b="1" dirty="0"/>
              <a:t>from eligibility to receive a contract, subcontract, assistance, sub-assistance, loan, or other nonprocurement benefit or transaction by BOEM under Government-wide debarment and suspension </a:t>
            </a:r>
            <a:r>
              <a:rPr lang="en-US" sz="1500" b="1" dirty="0" smtClean="0"/>
              <a:t>requirements</a:t>
            </a:r>
            <a:endParaRPr lang="en-US" sz="1500" b="1" dirty="0"/>
          </a:p>
        </p:txBody>
      </p:sp>
    </p:spTree>
    <p:extLst>
      <p:ext uri="{BB962C8B-B14F-4D97-AF65-F5344CB8AC3E}">
        <p14:creationId xmlns:p14="http://schemas.microsoft.com/office/powerpoint/2010/main" val="2892600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GreenWave_BusDesignSlides">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 BOEM template</Template>
  <TotalTime>1687</TotalTime>
  <Words>2814</Words>
  <Application>Microsoft Office PowerPoint</Application>
  <PresentationFormat>On-screen Show (4:3)</PresentationFormat>
  <Paragraphs>313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GreenWave_BusDesignSlides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PowerPoint Presentation</vt:lpstr>
      <vt:lpstr>Overview</vt:lpstr>
      <vt:lpstr>Deemed Submitted</vt:lpstr>
      <vt:lpstr>BOEM Deemed Submitted Review</vt:lpstr>
      <vt:lpstr>Compliance Review</vt:lpstr>
      <vt:lpstr>NEPA</vt:lpstr>
      <vt:lpstr>Categorical Exclusion</vt:lpstr>
      <vt:lpstr>   Criteria for Determining Whether an EA is Required  </vt:lpstr>
      <vt:lpstr>Deepwater EA Memorandum of August 10, 2010</vt:lpstr>
      <vt:lpstr>Example of Internal Policy Based On Memo</vt:lpstr>
      <vt:lpstr>WCD</vt:lpstr>
      <vt:lpstr>External review and notifications</vt:lpstr>
      <vt:lpstr>NMFS Interim ESA Coordination </vt:lpstr>
      <vt:lpstr>Coastal Zone Management Act </vt:lpstr>
      <vt:lpstr>CZMA in Practice</vt:lpstr>
      <vt:lpstr>CZM Map</vt:lpstr>
      <vt:lpstr>EP Decision Options</vt:lpstr>
      <vt:lpstr>DOCD Decision Options</vt:lpstr>
      <vt:lpstr>Need Help</vt:lpstr>
      <vt:lpstr>PowerPoint Presentation</vt:lpstr>
    </vt:vector>
  </TitlesOfParts>
  <Company>DOI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Daigle, Michele</dc:creator>
  <cp:lastModifiedBy>James Keith Couvillion</cp:lastModifiedBy>
  <cp:revision>146</cp:revision>
  <cp:lastPrinted>2014-01-22T18:06:18Z</cp:lastPrinted>
  <dcterms:created xsi:type="dcterms:W3CDTF">2013-03-12T16:30:50Z</dcterms:created>
  <dcterms:modified xsi:type="dcterms:W3CDTF">2014-01-23T12:01:12Z</dcterms:modified>
</cp:coreProperties>
</file>